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476" r:id="rId5"/>
    <p:sldId id="315" r:id="rId6"/>
    <p:sldId id="272" r:id="rId7"/>
    <p:sldId id="275" r:id="rId8"/>
    <p:sldId id="313" r:id="rId9"/>
    <p:sldId id="293" r:id="rId10"/>
    <p:sldId id="303" r:id="rId11"/>
    <p:sldId id="289" r:id="rId12"/>
    <p:sldId id="477" r:id="rId13"/>
    <p:sldId id="478" r:id="rId14"/>
    <p:sldId id="479" r:id="rId15"/>
    <p:sldId id="290" r:id="rId16"/>
    <p:sldId id="480" r:id="rId17"/>
    <p:sldId id="283" r:id="rId18"/>
    <p:sldId id="312" r:id="rId19"/>
    <p:sldId id="306" r:id="rId20"/>
    <p:sldId id="300" r:id="rId21"/>
    <p:sldId id="316" r:id="rId22"/>
    <p:sldId id="481" r:id="rId23"/>
    <p:sldId id="482" r:id="rId24"/>
    <p:sldId id="486" r:id="rId25"/>
    <p:sldId id="483" r:id="rId26"/>
    <p:sldId id="487" r:id="rId27"/>
    <p:sldId id="485" r:id="rId28"/>
    <p:sldId id="267" r:id="rId29"/>
    <p:sldId id="263" r:id="rId30"/>
    <p:sldId id="268" r:id="rId31"/>
    <p:sldId id="318" r:id="rId32"/>
    <p:sldId id="269" r:id="rId33"/>
    <p:sldId id="488" r:id="rId34"/>
    <p:sldId id="489" r:id="rId35"/>
    <p:sldId id="490" r:id="rId36"/>
    <p:sldId id="266" r:id="rId37"/>
    <p:sldId id="271" r:id="rId38"/>
    <p:sldId id="491" r:id="rId39"/>
    <p:sldId id="492" r:id="rId40"/>
    <p:sldId id="495" r:id="rId41"/>
    <p:sldId id="499" r:id="rId42"/>
    <p:sldId id="500" r:id="rId43"/>
    <p:sldId id="498" r:id="rId44"/>
    <p:sldId id="308" r:id="rId45"/>
    <p:sldId id="493" r:id="rId46"/>
    <p:sldId id="494" r:id="rId47"/>
    <p:sldId id="496" r:id="rId48"/>
    <p:sldId id="4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1"/>
    <p:restoredTop sz="94694"/>
  </p:normalViewPr>
  <p:slideViewPr>
    <p:cSldViewPr snapToGrid="0">
      <p:cViewPr>
        <p:scale>
          <a:sx n="98" d="100"/>
          <a:sy n="98" d="100"/>
        </p:scale>
        <p:origin x="504" y="688"/>
      </p:cViewPr>
      <p:guideLst>
        <p:guide orient="horz" pos="1872"/>
        <p:guide pos="3840"/>
      </p:guideLst>
    </p:cSldViewPr>
  </p:slideViewPr>
  <p:notesTextViewPr>
    <p:cViewPr>
      <p:scale>
        <a:sx n="40" d="100"/>
        <a:sy n="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 a list of replaceable elements that tell you something about what is being asked for</a:t>
            </a:r>
          </a:p>
          <a:p>
            <a:r>
              <a:rPr lang="en-US" dirty="0"/>
              <a:t>Intent – the type of interaction the user wants I want a new project</a:t>
            </a:r>
          </a:p>
          <a:p>
            <a:r>
              <a:rPr lang="en-US" dirty="0"/>
              <a:t>App – A collection of entities, intents and other items used to create a domain specific model </a:t>
            </a:r>
          </a:p>
          <a:p>
            <a:r>
              <a:rPr lang="en-US" dirty="0"/>
              <a:t>Training – the process of ensuring that the understanding of the conversation is what you expect</a:t>
            </a:r>
          </a:p>
          <a:p>
            <a:r>
              <a:rPr lang="en-US" dirty="0"/>
              <a:t>Utterance – input from the user that the app will interpret</a:t>
            </a:r>
          </a:p>
          <a:p>
            <a:r>
              <a:rPr lang="en-US" dirty="0"/>
              <a:t>Roles – How an entity is being used in an utterance. For example is a city a start location or destination?</a:t>
            </a:r>
          </a:p>
        </p:txBody>
      </p:sp>
      <p:sp>
        <p:nvSpPr>
          <p:cNvPr id="4" name="Slide Number Placeholder 3"/>
          <p:cNvSpPr>
            <a:spLocks noGrp="1"/>
          </p:cNvSpPr>
          <p:nvPr>
            <p:ph type="sldNum" sz="quarter" idx="5"/>
          </p:nvPr>
        </p:nvSpPr>
        <p:spPr/>
        <p:txBody>
          <a:bodyPr/>
          <a:lstStyle/>
          <a:p>
            <a:fld id="{1DE6E06E-C5D6-4D49-8304-2B5CFE9CBE96}" type="slidenum">
              <a:rPr lang="en-US" smtClean="0"/>
              <a:t>28</a:t>
            </a:fld>
            <a:endParaRPr lang="en-US"/>
          </a:p>
        </p:txBody>
      </p:sp>
    </p:spTree>
    <p:extLst>
      <p:ext uri="{BB962C8B-B14F-4D97-AF65-F5344CB8AC3E}">
        <p14:creationId xmlns:p14="http://schemas.microsoft.com/office/powerpoint/2010/main" val="34406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6E06E-C5D6-4D49-8304-2B5CFE9CBE96}" type="slidenum">
              <a:rPr lang="en-US" smtClean="0"/>
              <a:t>33</a:t>
            </a:fld>
            <a:endParaRPr lang="en-US"/>
          </a:p>
        </p:txBody>
      </p:sp>
    </p:spTree>
    <p:extLst>
      <p:ext uri="{BB962C8B-B14F-4D97-AF65-F5344CB8AC3E}">
        <p14:creationId xmlns:p14="http://schemas.microsoft.com/office/powerpoint/2010/main" val="575151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906935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907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89585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11/13/19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6.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tiff"/><Relationship Id="rId1" Type="http://schemas.openxmlformats.org/officeDocument/2006/relationships/slideLayout" Target="../slideLayouts/slideLayout13.xml"/><Relationship Id="rId4" Type="http://schemas.openxmlformats.org/officeDocument/2006/relationships/image" Target="../media/image60.tiff"/></Relationships>
</file>

<file path=ppt/slides/_rels/slide35.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5.png"/><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60.tiff"/><Relationship Id="rId9" Type="http://schemas.openxmlformats.org/officeDocument/2006/relationships/image" Target="../media/image4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ncdc.noaa.gov/cdo-web/datatools/selectlocation" TargetMode="External"/><Relationship Id="rId2" Type="http://schemas.openxmlformats.org/officeDocument/2006/relationships/image" Target="../media/image64.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1: Training a Custom Vision Model</a:t>
            </a:r>
          </a:p>
        </p:txBody>
      </p:sp>
    </p:spTree>
    <p:extLst>
      <p:ext uri="{BB962C8B-B14F-4D97-AF65-F5344CB8AC3E}">
        <p14:creationId xmlns:p14="http://schemas.microsoft.com/office/powerpoint/2010/main" val="44104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2: Using a Custom Vision Model</a:t>
            </a:r>
          </a:p>
        </p:txBody>
      </p:sp>
    </p:spTree>
    <p:extLst>
      <p:ext uri="{BB962C8B-B14F-4D97-AF65-F5344CB8AC3E}">
        <p14:creationId xmlns:p14="http://schemas.microsoft.com/office/powerpoint/2010/main" val="356931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 / Reinforcement Learning (30 minutes)</a:t>
            </a:r>
          </a:p>
        </p:txBody>
      </p:sp>
    </p:spTree>
    <p:extLst>
      <p:ext uri="{BB962C8B-B14F-4D97-AF65-F5344CB8AC3E}">
        <p14:creationId xmlns:p14="http://schemas.microsoft.com/office/powerpoint/2010/main" val="2407984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24A154-3879-2E45-BF72-B1153243160A}"/>
              </a:ext>
            </a:extLst>
          </p:cNvPr>
          <p:cNvPicPr>
            <a:picLocks noChangeAspect="1"/>
          </p:cNvPicPr>
          <p:nvPr/>
        </p:nvPicPr>
        <p:blipFill>
          <a:blip r:embed="rId2"/>
          <a:stretch>
            <a:fillRect/>
          </a:stretch>
        </p:blipFill>
        <p:spPr>
          <a:xfrm>
            <a:off x="3714290" y="1036237"/>
            <a:ext cx="2689727" cy="2656924"/>
          </a:xfrm>
          <a:prstGeom prst="rect">
            <a:avLst/>
          </a:prstGeom>
        </p:spPr>
      </p:pic>
      <p:sp>
        <p:nvSpPr>
          <p:cNvPr id="2" name="Title 1">
            <a:extLst>
              <a:ext uri="{FF2B5EF4-FFF2-40B4-BE49-F238E27FC236}">
                <a16:creationId xmlns:a16="http://schemas.microsoft.com/office/drawing/2014/main" id="{CDAE27FB-6842-BA46-98D5-0F4EFDCBEF53}"/>
              </a:ext>
            </a:extLst>
          </p:cNvPr>
          <p:cNvSpPr>
            <a:spLocks noGrp="1"/>
          </p:cNvSpPr>
          <p:nvPr>
            <p:ph type="title"/>
          </p:nvPr>
        </p:nvSpPr>
        <p:spPr>
          <a:xfrm>
            <a:off x="838200" y="365125"/>
            <a:ext cx="10515600" cy="1325563"/>
          </a:xfrm>
        </p:spPr>
        <p:txBody>
          <a:bodyPr/>
          <a:lstStyle/>
          <a:p>
            <a:r>
              <a:rPr lang="en-US" dirty="0"/>
              <a:t>Conversational UIs - Text</a:t>
            </a:r>
          </a:p>
        </p:txBody>
      </p:sp>
      <p:pic>
        <p:nvPicPr>
          <p:cNvPr id="4" name="Picture 3">
            <a:extLst>
              <a:ext uri="{FF2B5EF4-FFF2-40B4-BE49-F238E27FC236}">
                <a16:creationId xmlns:a16="http://schemas.microsoft.com/office/drawing/2014/main" id="{9F657252-AE6B-294C-B324-389A292B7487}"/>
              </a:ext>
            </a:extLst>
          </p:cNvPr>
          <p:cNvPicPr>
            <a:picLocks noChangeAspect="1"/>
          </p:cNvPicPr>
          <p:nvPr/>
        </p:nvPicPr>
        <p:blipFill>
          <a:blip r:embed="rId3"/>
          <a:stretch>
            <a:fillRect/>
          </a:stretch>
        </p:blipFill>
        <p:spPr>
          <a:xfrm>
            <a:off x="194257" y="1344232"/>
            <a:ext cx="3949700" cy="5080000"/>
          </a:xfrm>
          <a:prstGeom prst="rect">
            <a:avLst/>
          </a:prstGeom>
        </p:spPr>
      </p:pic>
      <p:pic>
        <p:nvPicPr>
          <p:cNvPr id="6" name="Picture 5">
            <a:extLst>
              <a:ext uri="{FF2B5EF4-FFF2-40B4-BE49-F238E27FC236}">
                <a16:creationId xmlns:a16="http://schemas.microsoft.com/office/drawing/2014/main" id="{D047E554-37D4-3C49-A9A6-9B5DEC8A6CDA}"/>
              </a:ext>
            </a:extLst>
          </p:cNvPr>
          <p:cNvPicPr>
            <a:picLocks noChangeAspect="1"/>
          </p:cNvPicPr>
          <p:nvPr/>
        </p:nvPicPr>
        <p:blipFill>
          <a:blip r:embed="rId4"/>
          <a:stretch>
            <a:fillRect/>
          </a:stretch>
        </p:blipFill>
        <p:spPr>
          <a:xfrm>
            <a:off x="6950606" y="1598232"/>
            <a:ext cx="1596545" cy="1588869"/>
          </a:xfrm>
          <a:prstGeom prst="rect">
            <a:avLst/>
          </a:prstGeom>
        </p:spPr>
      </p:pic>
      <p:pic>
        <p:nvPicPr>
          <p:cNvPr id="7" name="Picture 6">
            <a:extLst>
              <a:ext uri="{FF2B5EF4-FFF2-40B4-BE49-F238E27FC236}">
                <a16:creationId xmlns:a16="http://schemas.microsoft.com/office/drawing/2014/main" id="{67294DB6-7CDD-BE4F-9DEC-0AE9DAB8A771}"/>
              </a:ext>
            </a:extLst>
          </p:cNvPr>
          <p:cNvPicPr>
            <a:picLocks noChangeAspect="1"/>
          </p:cNvPicPr>
          <p:nvPr/>
        </p:nvPicPr>
        <p:blipFill>
          <a:blip r:embed="rId5"/>
          <a:stretch>
            <a:fillRect/>
          </a:stretch>
        </p:blipFill>
        <p:spPr>
          <a:xfrm>
            <a:off x="4246250" y="3429001"/>
            <a:ext cx="1706853" cy="1588868"/>
          </a:xfrm>
          <a:prstGeom prst="rect">
            <a:avLst/>
          </a:prstGeom>
        </p:spPr>
      </p:pic>
      <p:pic>
        <p:nvPicPr>
          <p:cNvPr id="8" name="Picture 7">
            <a:extLst>
              <a:ext uri="{FF2B5EF4-FFF2-40B4-BE49-F238E27FC236}">
                <a16:creationId xmlns:a16="http://schemas.microsoft.com/office/drawing/2014/main" id="{4225D866-A61B-8846-AB3C-710FF198DA06}"/>
              </a:ext>
            </a:extLst>
          </p:cNvPr>
          <p:cNvPicPr>
            <a:picLocks noChangeAspect="1"/>
          </p:cNvPicPr>
          <p:nvPr/>
        </p:nvPicPr>
        <p:blipFill>
          <a:blip r:embed="rId6"/>
          <a:stretch>
            <a:fillRect/>
          </a:stretch>
        </p:blipFill>
        <p:spPr>
          <a:xfrm>
            <a:off x="7049032" y="3544259"/>
            <a:ext cx="1391283" cy="1358352"/>
          </a:xfrm>
          <a:prstGeom prst="rect">
            <a:avLst/>
          </a:prstGeom>
        </p:spPr>
      </p:pic>
      <p:pic>
        <p:nvPicPr>
          <p:cNvPr id="9" name="Picture 8">
            <a:extLst>
              <a:ext uri="{FF2B5EF4-FFF2-40B4-BE49-F238E27FC236}">
                <a16:creationId xmlns:a16="http://schemas.microsoft.com/office/drawing/2014/main" id="{90954048-0050-C545-A94C-D8985DA22F2D}"/>
              </a:ext>
            </a:extLst>
          </p:cNvPr>
          <p:cNvPicPr>
            <a:picLocks noChangeAspect="1"/>
          </p:cNvPicPr>
          <p:nvPr/>
        </p:nvPicPr>
        <p:blipFill>
          <a:blip r:embed="rId7"/>
          <a:stretch>
            <a:fillRect/>
          </a:stretch>
        </p:blipFill>
        <p:spPr>
          <a:xfrm>
            <a:off x="3760402" y="5269133"/>
            <a:ext cx="2689727" cy="1588868"/>
          </a:xfrm>
          <a:prstGeom prst="rect">
            <a:avLst/>
          </a:prstGeom>
        </p:spPr>
      </p:pic>
      <p:pic>
        <p:nvPicPr>
          <p:cNvPr id="10" name="Picture 9">
            <a:extLst>
              <a:ext uri="{FF2B5EF4-FFF2-40B4-BE49-F238E27FC236}">
                <a16:creationId xmlns:a16="http://schemas.microsoft.com/office/drawing/2014/main" id="{7CB45A09-5BC6-1F4A-AE27-2ABFCAA52D6C}"/>
              </a:ext>
            </a:extLst>
          </p:cNvPr>
          <p:cNvPicPr>
            <a:picLocks noChangeAspect="1"/>
          </p:cNvPicPr>
          <p:nvPr/>
        </p:nvPicPr>
        <p:blipFill>
          <a:blip r:embed="rId8"/>
          <a:stretch>
            <a:fillRect/>
          </a:stretch>
        </p:blipFill>
        <p:spPr>
          <a:xfrm>
            <a:off x="6969310" y="5310677"/>
            <a:ext cx="1550727" cy="1505779"/>
          </a:xfrm>
          <a:prstGeom prst="rect">
            <a:avLst/>
          </a:prstGeom>
        </p:spPr>
      </p:pic>
    </p:spTree>
    <p:extLst>
      <p:ext uri="{BB962C8B-B14F-4D97-AF65-F5344CB8AC3E}">
        <p14:creationId xmlns:p14="http://schemas.microsoft.com/office/powerpoint/2010/main" val="62693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9C386-95D5-734C-871B-CBB369BA0AA2}"/>
              </a:ext>
            </a:extLst>
          </p:cNvPr>
          <p:cNvSpPr/>
          <p:nvPr/>
        </p:nvSpPr>
        <p:spPr>
          <a:xfrm>
            <a:off x="406401" y="1497236"/>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 a guided process but perhaps a selector for what they want to do</a:t>
            </a:r>
          </a:p>
        </p:txBody>
      </p:sp>
      <p:sp>
        <p:nvSpPr>
          <p:cNvPr id="5" name="Rectangle 4">
            <a:extLst>
              <a:ext uri="{FF2B5EF4-FFF2-40B4-BE49-F238E27FC236}">
                <a16:creationId xmlns:a16="http://schemas.microsoft.com/office/drawing/2014/main" id="{CD267A77-3625-C741-883D-8B41E1D3BE23}"/>
              </a:ext>
            </a:extLst>
          </p:cNvPr>
          <p:cNvSpPr/>
          <p:nvPr/>
        </p:nvSpPr>
        <p:spPr>
          <a:xfrm>
            <a:off x="406401" y="246746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Simple interactions that can be expressed in multiple ways – Complex interactions? Use a Bot</a:t>
            </a:r>
          </a:p>
        </p:txBody>
      </p:sp>
      <p:sp>
        <p:nvSpPr>
          <p:cNvPr id="6" name="Rectangle 5">
            <a:extLst>
              <a:ext uri="{FF2B5EF4-FFF2-40B4-BE49-F238E27FC236}">
                <a16:creationId xmlns:a16="http://schemas.microsoft.com/office/drawing/2014/main" id="{7242D378-077E-D54D-A6B3-0CD29C2171C2}"/>
              </a:ext>
            </a:extLst>
          </p:cNvPr>
          <p:cNvSpPr/>
          <p:nvPr/>
        </p:nvSpPr>
        <p:spPr>
          <a:xfrm>
            <a:off x="406401" y="3427568"/>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the same types of actions need to happen to different things</a:t>
            </a:r>
          </a:p>
        </p:txBody>
      </p:sp>
      <p:sp>
        <p:nvSpPr>
          <p:cNvPr id="7" name="Rectangle 6">
            <a:extLst>
              <a:ext uri="{FF2B5EF4-FFF2-40B4-BE49-F238E27FC236}">
                <a16:creationId xmlns:a16="http://schemas.microsoft.com/office/drawing/2014/main" id="{8E9941BC-8686-4745-980E-FBBD39151E61}"/>
              </a:ext>
            </a:extLst>
          </p:cNvPr>
          <p:cNvSpPr/>
          <p:nvPr/>
        </p:nvSpPr>
        <p:spPr>
          <a:xfrm>
            <a:off x="406401" y="4387674"/>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interacting with a traditional data entry screen isn’t optimal</a:t>
            </a:r>
          </a:p>
        </p:txBody>
      </p:sp>
      <p:sp>
        <p:nvSpPr>
          <p:cNvPr id="9" name="Rectangle 8">
            <a:extLst>
              <a:ext uri="{FF2B5EF4-FFF2-40B4-BE49-F238E27FC236}">
                <a16:creationId xmlns:a16="http://schemas.microsoft.com/office/drawing/2014/main" id="{70DD6CB1-0512-2146-9C13-C2A21EE66067}"/>
              </a:ext>
            </a:extLst>
          </p:cNvPr>
          <p:cNvSpPr/>
          <p:nvPr/>
        </p:nvSpPr>
        <p:spPr>
          <a:xfrm>
            <a:off x="406401" y="534778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you understand how your audience communicates</a:t>
            </a:r>
          </a:p>
        </p:txBody>
      </p:sp>
      <p:pic>
        <p:nvPicPr>
          <p:cNvPr id="11" name="Picture 10">
            <a:extLst>
              <a:ext uri="{FF2B5EF4-FFF2-40B4-BE49-F238E27FC236}">
                <a16:creationId xmlns:a16="http://schemas.microsoft.com/office/drawing/2014/main" id="{DDC75F44-A244-544D-8ACF-64DE2CC049B7}"/>
              </a:ext>
            </a:extLst>
          </p:cNvPr>
          <p:cNvPicPr>
            <a:picLocks noChangeAspect="1"/>
          </p:cNvPicPr>
          <p:nvPr/>
        </p:nvPicPr>
        <p:blipFill>
          <a:blip r:embed="rId2"/>
          <a:stretch>
            <a:fillRect/>
          </a:stretch>
        </p:blipFill>
        <p:spPr>
          <a:xfrm>
            <a:off x="7945136" y="3058688"/>
            <a:ext cx="3962400" cy="2971800"/>
          </a:xfrm>
          <a:prstGeom prst="rect">
            <a:avLst/>
          </a:prstGeom>
        </p:spPr>
      </p:pic>
      <p:pic>
        <p:nvPicPr>
          <p:cNvPr id="13" name="Picture 12">
            <a:extLst>
              <a:ext uri="{FF2B5EF4-FFF2-40B4-BE49-F238E27FC236}">
                <a16:creationId xmlns:a16="http://schemas.microsoft.com/office/drawing/2014/main" id="{D9336A0C-BC43-6F48-851E-71C25C616646}"/>
              </a:ext>
            </a:extLst>
          </p:cNvPr>
          <p:cNvPicPr>
            <a:picLocks noChangeAspect="1"/>
          </p:cNvPicPr>
          <p:nvPr/>
        </p:nvPicPr>
        <p:blipFill>
          <a:blip r:embed="rId3"/>
          <a:stretch>
            <a:fillRect/>
          </a:stretch>
        </p:blipFill>
        <p:spPr>
          <a:xfrm>
            <a:off x="9128639" y="1176648"/>
            <a:ext cx="2656960" cy="1917440"/>
          </a:xfrm>
          <a:prstGeom prst="rect">
            <a:avLst/>
          </a:prstGeom>
        </p:spPr>
      </p:pic>
      <p:sp>
        <p:nvSpPr>
          <p:cNvPr id="2" name="Title 1">
            <a:extLst>
              <a:ext uri="{FF2B5EF4-FFF2-40B4-BE49-F238E27FC236}">
                <a16:creationId xmlns:a16="http://schemas.microsoft.com/office/drawing/2014/main" id="{4945EBE3-14E6-0B45-9403-04E757374E75}"/>
              </a:ext>
            </a:extLst>
          </p:cNvPr>
          <p:cNvSpPr>
            <a:spLocks noGrp="1"/>
          </p:cNvSpPr>
          <p:nvPr>
            <p:ph type="title"/>
          </p:nvPr>
        </p:nvSpPr>
        <p:spPr>
          <a:xfrm>
            <a:off x="406401" y="44451"/>
            <a:ext cx="10515600" cy="1325563"/>
          </a:xfrm>
        </p:spPr>
        <p:txBody>
          <a:bodyPr/>
          <a:lstStyle/>
          <a:p>
            <a:r>
              <a:rPr lang="en-US" sz="5333" dirty="0"/>
              <a:t>When to use language understanding?</a:t>
            </a:r>
          </a:p>
        </p:txBody>
      </p:sp>
    </p:spTree>
    <p:extLst>
      <p:ext uri="{BB962C8B-B14F-4D97-AF65-F5344CB8AC3E}">
        <p14:creationId xmlns:p14="http://schemas.microsoft.com/office/powerpoint/2010/main" val="291550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5D92-BB38-684E-A167-135CC46CD50C}"/>
              </a:ext>
            </a:extLst>
          </p:cNvPr>
          <p:cNvSpPr>
            <a:spLocks noGrp="1"/>
          </p:cNvSpPr>
          <p:nvPr>
            <p:ph type="title"/>
          </p:nvPr>
        </p:nvSpPr>
        <p:spPr/>
        <p:txBody>
          <a:bodyPr/>
          <a:lstStyle/>
          <a:p>
            <a:r>
              <a:rPr lang="en-US" dirty="0"/>
              <a:t>Simple Model Using Azure Luis</a:t>
            </a:r>
          </a:p>
        </p:txBody>
      </p:sp>
      <p:pic>
        <p:nvPicPr>
          <p:cNvPr id="10" name="Picture 9">
            <a:extLst>
              <a:ext uri="{FF2B5EF4-FFF2-40B4-BE49-F238E27FC236}">
                <a16:creationId xmlns:a16="http://schemas.microsoft.com/office/drawing/2014/main" id="{E98360D2-6757-EE42-991C-A5424FE7F504}"/>
              </a:ext>
            </a:extLst>
          </p:cNvPr>
          <p:cNvPicPr>
            <a:picLocks noChangeAspect="1"/>
          </p:cNvPicPr>
          <p:nvPr/>
        </p:nvPicPr>
        <p:blipFill>
          <a:blip r:embed="rId2"/>
          <a:stretch>
            <a:fillRect/>
          </a:stretch>
        </p:blipFill>
        <p:spPr>
          <a:xfrm>
            <a:off x="6992690" y="2502913"/>
            <a:ext cx="2953447" cy="1325563"/>
          </a:xfrm>
          <a:prstGeom prst="rect">
            <a:avLst/>
          </a:prstGeom>
        </p:spPr>
      </p:pic>
      <p:pic>
        <p:nvPicPr>
          <p:cNvPr id="5" name="Picture 4">
            <a:extLst>
              <a:ext uri="{FF2B5EF4-FFF2-40B4-BE49-F238E27FC236}">
                <a16:creationId xmlns:a16="http://schemas.microsoft.com/office/drawing/2014/main" id="{6E0DCF6A-C82D-1B46-B003-36580BBE5B38}"/>
              </a:ext>
            </a:extLst>
          </p:cNvPr>
          <p:cNvPicPr>
            <a:picLocks noChangeAspect="1"/>
          </p:cNvPicPr>
          <p:nvPr/>
        </p:nvPicPr>
        <p:blipFill>
          <a:blip r:embed="rId3"/>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F4910FCB-E8EC-8740-B462-7A2116CEF608}"/>
              </a:ext>
            </a:extLst>
          </p:cNvPr>
          <p:cNvCxnSpPr>
            <a:cxnSpLocks/>
          </p:cNvCxnSpPr>
          <p:nvPr/>
        </p:nvCxnSpPr>
        <p:spPr>
          <a:xfrm>
            <a:off x="3168203" y="2859111"/>
            <a:ext cx="3695883"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12D287-CE0A-904D-96CF-2CA3EB7F3507}"/>
              </a:ext>
            </a:extLst>
          </p:cNvPr>
          <p:cNvSpPr txBox="1"/>
          <p:nvPr/>
        </p:nvSpPr>
        <p:spPr>
          <a:xfrm>
            <a:off x="3407701" y="2372884"/>
            <a:ext cx="2400272" cy="461665"/>
          </a:xfrm>
          <a:prstGeom prst="rect">
            <a:avLst/>
          </a:prstGeom>
          <a:noFill/>
        </p:spPr>
        <p:txBody>
          <a:bodyPr wrap="none" rtlCol="0">
            <a:spAutoFit/>
          </a:bodyPr>
          <a:lstStyle/>
          <a:p>
            <a:r>
              <a:rPr lang="en-US" sz="2400" dirty="0"/>
              <a:t>User entered text</a:t>
            </a:r>
          </a:p>
        </p:txBody>
      </p:sp>
      <p:cxnSp>
        <p:nvCxnSpPr>
          <p:cNvPr id="9" name="Straight Arrow Connector 8">
            <a:extLst>
              <a:ext uri="{FF2B5EF4-FFF2-40B4-BE49-F238E27FC236}">
                <a16:creationId xmlns:a16="http://schemas.microsoft.com/office/drawing/2014/main" id="{7DE5DCB2-A282-4C46-B8EF-DC4DBBDACD7A}"/>
              </a:ext>
            </a:extLst>
          </p:cNvPr>
          <p:cNvCxnSpPr>
            <a:cxnSpLocks/>
          </p:cNvCxnSpPr>
          <p:nvPr/>
        </p:nvCxnSpPr>
        <p:spPr>
          <a:xfrm flipH="1">
            <a:off x="3168203" y="3786389"/>
            <a:ext cx="3695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624FED-7795-CC40-9ED8-64AAC76DA535}"/>
              </a:ext>
            </a:extLst>
          </p:cNvPr>
          <p:cNvSpPr txBox="1"/>
          <p:nvPr/>
        </p:nvSpPr>
        <p:spPr>
          <a:xfrm>
            <a:off x="3119670" y="3236980"/>
            <a:ext cx="3500125" cy="461665"/>
          </a:xfrm>
          <a:prstGeom prst="rect">
            <a:avLst/>
          </a:prstGeom>
          <a:noFill/>
        </p:spPr>
        <p:txBody>
          <a:bodyPr wrap="none" rtlCol="0">
            <a:spAutoFit/>
          </a:bodyPr>
          <a:lstStyle/>
          <a:p>
            <a:r>
              <a:rPr lang="en-US" sz="2400" dirty="0"/>
              <a:t>Evaluation of entered text</a:t>
            </a:r>
          </a:p>
        </p:txBody>
      </p:sp>
      <p:pic>
        <p:nvPicPr>
          <p:cNvPr id="12" name="Picture 11">
            <a:extLst>
              <a:ext uri="{FF2B5EF4-FFF2-40B4-BE49-F238E27FC236}">
                <a16:creationId xmlns:a16="http://schemas.microsoft.com/office/drawing/2014/main" id="{657B464E-C90F-3E48-9575-64B1E6CBFC27}"/>
              </a:ext>
            </a:extLst>
          </p:cNvPr>
          <p:cNvPicPr>
            <a:picLocks noChangeAspect="1"/>
          </p:cNvPicPr>
          <p:nvPr/>
        </p:nvPicPr>
        <p:blipFill>
          <a:blip r:embed="rId4"/>
          <a:stretch>
            <a:fillRect/>
          </a:stretch>
        </p:blipFill>
        <p:spPr>
          <a:xfrm>
            <a:off x="838201" y="4922866"/>
            <a:ext cx="1588868" cy="1588868"/>
          </a:xfrm>
          <a:prstGeom prst="rect">
            <a:avLst/>
          </a:prstGeom>
        </p:spPr>
      </p:pic>
      <p:sp>
        <p:nvSpPr>
          <p:cNvPr id="13" name="TextBox 12">
            <a:extLst>
              <a:ext uri="{FF2B5EF4-FFF2-40B4-BE49-F238E27FC236}">
                <a16:creationId xmlns:a16="http://schemas.microsoft.com/office/drawing/2014/main" id="{276CF59F-1865-2A40-BD72-B1C00280AD5C}"/>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5" name="Straight Arrow Connector 14">
            <a:extLst>
              <a:ext uri="{FF2B5EF4-FFF2-40B4-BE49-F238E27FC236}">
                <a16:creationId xmlns:a16="http://schemas.microsoft.com/office/drawing/2014/main" id="{4270A881-CA2B-A540-85D5-1AE71380FD56}"/>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86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DE02-C1A0-2F44-92CE-A89D2BC710E1}"/>
              </a:ext>
            </a:extLst>
          </p:cNvPr>
          <p:cNvSpPr>
            <a:spLocks noGrp="1"/>
          </p:cNvSpPr>
          <p:nvPr>
            <p:ph type="title"/>
          </p:nvPr>
        </p:nvSpPr>
        <p:spPr/>
        <p:txBody>
          <a:bodyPr/>
          <a:lstStyle/>
          <a:p>
            <a:r>
              <a:rPr lang="en-US" dirty="0"/>
              <a:t>Key Concepts</a:t>
            </a:r>
          </a:p>
        </p:txBody>
      </p:sp>
      <p:sp>
        <p:nvSpPr>
          <p:cNvPr id="4" name="Rectangle 3">
            <a:extLst>
              <a:ext uri="{FF2B5EF4-FFF2-40B4-BE49-F238E27FC236}">
                <a16:creationId xmlns:a16="http://schemas.microsoft.com/office/drawing/2014/main" id="{4A3009DE-94D5-6F47-BFEE-C0AF3FC9B48A}"/>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Entity</a:t>
            </a:r>
          </a:p>
        </p:txBody>
      </p:sp>
      <p:sp>
        <p:nvSpPr>
          <p:cNvPr id="5" name="Rectangle 4">
            <a:extLst>
              <a:ext uri="{FF2B5EF4-FFF2-40B4-BE49-F238E27FC236}">
                <a16:creationId xmlns:a16="http://schemas.microsoft.com/office/drawing/2014/main" id="{40ABEA88-5A03-E447-AA8C-6C3DD7883B52}"/>
              </a:ext>
            </a:extLst>
          </p:cNvPr>
          <p:cNvSpPr/>
          <p:nvPr/>
        </p:nvSpPr>
        <p:spPr>
          <a:xfrm>
            <a:off x="406400" y="189736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Intent</a:t>
            </a:r>
          </a:p>
        </p:txBody>
      </p:sp>
      <p:sp>
        <p:nvSpPr>
          <p:cNvPr id="6" name="Rectangle 5">
            <a:extLst>
              <a:ext uri="{FF2B5EF4-FFF2-40B4-BE49-F238E27FC236}">
                <a16:creationId xmlns:a16="http://schemas.microsoft.com/office/drawing/2014/main" id="{7FDB5584-9A31-9148-9CA7-A32312D3BFFA}"/>
              </a:ext>
            </a:extLst>
          </p:cNvPr>
          <p:cNvSpPr/>
          <p:nvPr/>
        </p:nvSpPr>
        <p:spPr>
          <a:xfrm>
            <a:off x="406400" y="2776278"/>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App -&gt; Model</a:t>
            </a:r>
          </a:p>
        </p:txBody>
      </p:sp>
      <p:sp>
        <p:nvSpPr>
          <p:cNvPr id="7" name="Rectangle 6">
            <a:extLst>
              <a:ext uri="{FF2B5EF4-FFF2-40B4-BE49-F238E27FC236}">
                <a16:creationId xmlns:a16="http://schemas.microsoft.com/office/drawing/2014/main" id="{29BA1DE9-ED23-A44B-9971-FA2D2113E56D}"/>
              </a:ext>
            </a:extLst>
          </p:cNvPr>
          <p:cNvSpPr/>
          <p:nvPr/>
        </p:nvSpPr>
        <p:spPr>
          <a:xfrm>
            <a:off x="406400" y="365518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Training</a:t>
            </a:r>
          </a:p>
        </p:txBody>
      </p:sp>
      <p:sp>
        <p:nvSpPr>
          <p:cNvPr id="8" name="Rectangle 7">
            <a:extLst>
              <a:ext uri="{FF2B5EF4-FFF2-40B4-BE49-F238E27FC236}">
                <a16:creationId xmlns:a16="http://schemas.microsoft.com/office/drawing/2014/main" id="{0ACBC559-0D84-5446-A4DD-21F301C4D57F}"/>
              </a:ext>
            </a:extLst>
          </p:cNvPr>
          <p:cNvSpPr/>
          <p:nvPr/>
        </p:nvSpPr>
        <p:spPr>
          <a:xfrm>
            <a:off x="406400" y="453409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Utterance</a:t>
            </a:r>
          </a:p>
        </p:txBody>
      </p:sp>
      <p:sp>
        <p:nvSpPr>
          <p:cNvPr id="9" name="Rectangle 8">
            <a:extLst>
              <a:ext uri="{FF2B5EF4-FFF2-40B4-BE49-F238E27FC236}">
                <a16:creationId xmlns:a16="http://schemas.microsoft.com/office/drawing/2014/main" id="{504ACFDA-65F9-A744-A374-114E16AD2C47}"/>
              </a:ext>
            </a:extLst>
          </p:cNvPr>
          <p:cNvSpPr/>
          <p:nvPr/>
        </p:nvSpPr>
        <p:spPr>
          <a:xfrm>
            <a:off x="406400" y="5413005"/>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Role</a:t>
            </a:r>
          </a:p>
        </p:txBody>
      </p:sp>
      <p:pic>
        <p:nvPicPr>
          <p:cNvPr id="11" name="Picture 10">
            <a:extLst>
              <a:ext uri="{FF2B5EF4-FFF2-40B4-BE49-F238E27FC236}">
                <a16:creationId xmlns:a16="http://schemas.microsoft.com/office/drawing/2014/main" id="{EA47B3B9-C358-184A-83AA-A978FFC875BD}"/>
              </a:ext>
            </a:extLst>
          </p:cNvPr>
          <p:cNvPicPr>
            <a:picLocks noChangeAspect="1"/>
          </p:cNvPicPr>
          <p:nvPr/>
        </p:nvPicPr>
        <p:blipFill>
          <a:blip r:embed="rId3"/>
          <a:stretch>
            <a:fillRect/>
          </a:stretch>
        </p:blipFill>
        <p:spPr>
          <a:xfrm>
            <a:off x="8813801" y="1576127"/>
            <a:ext cx="3009900" cy="3619500"/>
          </a:xfrm>
          <a:prstGeom prst="rect">
            <a:avLst/>
          </a:prstGeom>
        </p:spPr>
      </p:pic>
    </p:spTree>
    <p:extLst>
      <p:ext uri="{BB962C8B-B14F-4D97-AF65-F5344CB8AC3E}">
        <p14:creationId xmlns:p14="http://schemas.microsoft.com/office/powerpoint/2010/main" val="103504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0630-E1DB-B74D-B15A-C3E77C07E55E}"/>
              </a:ext>
            </a:extLst>
          </p:cNvPr>
          <p:cNvSpPr>
            <a:spLocks noGrp="1"/>
          </p:cNvSpPr>
          <p:nvPr>
            <p:ph type="title"/>
          </p:nvPr>
        </p:nvSpPr>
        <p:spPr/>
        <p:txBody>
          <a:bodyPr/>
          <a:lstStyle/>
          <a:p>
            <a:r>
              <a:rPr lang="en-US" dirty="0"/>
              <a:t>LUIS Model Development</a:t>
            </a:r>
          </a:p>
        </p:txBody>
      </p:sp>
      <p:sp>
        <p:nvSpPr>
          <p:cNvPr id="5" name="Rectangle 4">
            <a:extLst>
              <a:ext uri="{FF2B5EF4-FFF2-40B4-BE49-F238E27FC236}">
                <a16:creationId xmlns:a16="http://schemas.microsoft.com/office/drawing/2014/main" id="{973CFBDC-1298-0048-AD89-8EA77926DD6E}"/>
              </a:ext>
            </a:extLst>
          </p:cNvPr>
          <p:cNvSpPr/>
          <p:nvPr/>
        </p:nvSpPr>
        <p:spPr>
          <a:xfrm>
            <a:off x="413359" y="2461043"/>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Plan</a:t>
            </a:r>
          </a:p>
        </p:txBody>
      </p:sp>
      <p:sp>
        <p:nvSpPr>
          <p:cNvPr id="6" name="Right Arrow 5">
            <a:extLst>
              <a:ext uri="{FF2B5EF4-FFF2-40B4-BE49-F238E27FC236}">
                <a16:creationId xmlns:a16="http://schemas.microsoft.com/office/drawing/2014/main" id="{10A386BF-53DF-1046-ADEE-45059B3D95CE}"/>
              </a:ext>
            </a:extLst>
          </p:cNvPr>
          <p:cNvSpPr/>
          <p:nvPr/>
        </p:nvSpPr>
        <p:spPr>
          <a:xfrm>
            <a:off x="2004165" y="2702167"/>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DD7144D1-7454-5F40-9B50-6BE03146B4DE}"/>
              </a:ext>
            </a:extLst>
          </p:cNvPr>
          <p:cNvSpPr/>
          <p:nvPr/>
        </p:nvSpPr>
        <p:spPr>
          <a:xfrm>
            <a:off x="2799567"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Setup Intents and Entities</a:t>
            </a:r>
          </a:p>
        </p:txBody>
      </p:sp>
      <p:sp>
        <p:nvSpPr>
          <p:cNvPr id="8" name="Right Arrow 7">
            <a:extLst>
              <a:ext uri="{FF2B5EF4-FFF2-40B4-BE49-F238E27FC236}">
                <a16:creationId xmlns:a16="http://schemas.microsoft.com/office/drawing/2014/main" id="{09DB6E83-BFE1-A540-BD9E-B7367073E51F}"/>
              </a:ext>
            </a:extLst>
          </p:cNvPr>
          <p:cNvSpPr/>
          <p:nvPr/>
        </p:nvSpPr>
        <p:spPr>
          <a:xfrm>
            <a:off x="4446738"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A995FF48-096C-C942-B389-CD492E84EFEB}"/>
              </a:ext>
            </a:extLst>
          </p:cNvPr>
          <p:cNvSpPr/>
          <p:nvPr/>
        </p:nvSpPr>
        <p:spPr>
          <a:xfrm>
            <a:off x="2799567" y="4644311"/>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Prebuilt Domains</a:t>
            </a:r>
          </a:p>
        </p:txBody>
      </p:sp>
      <p:sp>
        <p:nvSpPr>
          <p:cNvPr id="10" name="Down Arrow 9">
            <a:extLst>
              <a:ext uri="{FF2B5EF4-FFF2-40B4-BE49-F238E27FC236}">
                <a16:creationId xmlns:a16="http://schemas.microsoft.com/office/drawing/2014/main" id="{8C8D72CE-447E-2C4E-A575-C658BA903BD1}"/>
              </a:ext>
            </a:extLst>
          </p:cNvPr>
          <p:cNvSpPr/>
          <p:nvPr/>
        </p:nvSpPr>
        <p:spPr>
          <a:xfrm flipV="1">
            <a:off x="3294345" y="3500569"/>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0A9F500D-6A71-FD46-807E-AE9B452918EC}"/>
              </a:ext>
            </a:extLst>
          </p:cNvPr>
          <p:cNvSpPr/>
          <p:nvPr/>
        </p:nvSpPr>
        <p:spPr>
          <a:xfrm>
            <a:off x="5242139"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Train</a:t>
            </a:r>
          </a:p>
        </p:txBody>
      </p:sp>
      <p:sp>
        <p:nvSpPr>
          <p:cNvPr id="13" name="Rectangle 12">
            <a:extLst>
              <a:ext uri="{FF2B5EF4-FFF2-40B4-BE49-F238E27FC236}">
                <a16:creationId xmlns:a16="http://schemas.microsoft.com/office/drawing/2014/main" id="{A3A74BAD-E150-5747-BBF2-81DFC6AA3A2E}"/>
              </a:ext>
            </a:extLst>
          </p:cNvPr>
          <p:cNvSpPr/>
          <p:nvPr/>
        </p:nvSpPr>
        <p:spPr>
          <a:xfrm>
            <a:off x="10127282" y="2457906"/>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Publish</a:t>
            </a:r>
          </a:p>
        </p:txBody>
      </p:sp>
      <p:sp>
        <p:nvSpPr>
          <p:cNvPr id="14" name="Right Arrow 13">
            <a:extLst>
              <a:ext uri="{FF2B5EF4-FFF2-40B4-BE49-F238E27FC236}">
                <a16:creationId xmlns:a16="http://schemas.microsoft.com/office/drawing/2014/main" id="{33DE627E-8539-2644-9C63-2ECBE37D0F56}"/>
              </a:ext>
            </a:extLst>
          </p:cNvPr>
          <p:cNvSpPr/>
          <p:nvPr/>
        </p:nvSpPr>
        <p:spPr>
          <a:xfrm>
            <a:off x="6889310"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7BD564BE-721F-6E4E-ADCB-130FB2F60B13}"/>
              </a:ext>
            </a:extLst>
          </p:cNvPr>
          <p:cNvSpPr/>
          <p:nvPr/>
        </p:nvSpPr>
        <p:spPr>
          <a:xfrm>
            <a:off x="7684711" y="2457907"/>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6" name="Right Arrow 15">
            <a:extLst>
              <a:ext uri="{FF2B5EF4-FFF2-40B4-BE49-F238E27FC236}">
                <a16:creationId xmlns:a16="http://schemas.microsoft.com/office/drawing/2014/main" id="{A1F28A9A-8973-E44A-9650-2C1FD8A2DC8C}"/>
              </a:ext>
            </a:extLst>
          </p:cNvPr>
          <p:cNvSpPr/>
          <p:nvPr/>
        </p:nvSpPr>
        <p:spPr>
          <a:xfrm>
            <a:off x="9331882" y="2695903"/>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60E4B0D0-31F7-0C4D-9E6C-5EBFFD917BA7}"/>
              </a:ext>
            </a:extLst>
          </p:cNvPr>
          <p:cNvSpPr/>
          <p:nvPr/>
        </p:nvSpPr>
        <p:spPr>
          <a:xfrm>
            <a:off x="10127283" y="4640742"/>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19" name="Down Arrow 18">
            <a:extLst>
              <a:ext uri="{FF2B5EF4-FFF2-40B4-BE49-F238E27FC236}">
                <a16:creationId xmlns:a16="http://schemas.microsoft.com/office/drawing/2014/main" id="{803D4A1F-34A8-014D-AE98-8A84A148E988}"/>
              </a:ext>
            </a:extLst>
          </p:cNvPr>
          <p:cNvSpPr/>
          <p:nvPr/>
        </p:nvSpPr>
        <p:spPr>
          <a:xfrm rot="10800000" flipV="1">
            <a:off x="10622061" y="3628540"/>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Elbow Connector 29">
            <a:extLst>
              <a:ext uri="{FF2B5EF4-FFF2-40B4-BE49-F238E27FC236}">
                <a16:creationId xmlns:a16="http://schemas.microsoft.com/office/drawing/2014/main" id="{6F6A9825-D4E1-CE48-9F1D-251021A4AA60}"/>
              </a:ext>
            </a:extLst>
          </p:cNvPr>
          <p:cNvCxnSpPr>
            <a:stCxn id="15" idx="0"/>
            <a:endCxn id="7" idx="0"/>
          </p:cNvCxnSpPr>
          <p:nvPr/>
        </p:nvCxnSpPr>
        <p:spPr>
          <a:xfrm rot="16200000" flipH="1" flipV="1">
            <a:off x="6006225" y="15336"/>
            <a:ext cx="3" cy="4885144"/>
          </a:xfrm>
          <a:prstGeom prst="bentConnector3">
            <a:avLst>
              <a:gd name="adj1" fmla="val -762000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DA4940-59E9-E746-AFB3-6A73BAFBC0D0}"/>
              </a:ext>
            </a:extLst>
          </p:cNvPr>
          <p:cNvSpPr txBox="1"/>
          <p:nvPr/>
        </p:nvSpPr>
        <p:spPr>
          <a:xfrm>
            <a:off x="742165" y="1266484"/>
            <a:ext cx="4990227" cy="461665"/>
          </a:xfrm>
          <a:prstGeom prst="rect">
            <a:avLst/>
          </a:prstGeom>
          <a:noFill/>
        </p:spPr>
        <p:txBody>
          <a:bodyPr wrap="square" rtlCol="0">
            <a:spAutoFit/>
          </a:bodyPr>
          <a:lstStyle/>
          <a:p>
            <a:r>
              <a:rPr lang="en-US" sz="2400" dirty="0"/>
              <a:t>https://</a:t>
            </a:r>
            <a:r>
              <a:rPr lang="en-US" sz="2400" dirty="0" err="1"/>
              <a:t>www.luis.ai</a:t>
            </a:r>
            <a:r>
              <a:rPr lang="en-US" sz="2400" dirty="0"/>
              <a:t>/applications</a:t>
            </a:r>
          </a:p>
        </p:txBody>
      </p:sp>
      <p:sp>
        <p:nvSpPr>
          <p:cNvPr id="3" name="Rectangle 2">
            <a:extLst>
              <a:ext uri="{FF2B5EF4-FFF2-40B4-BE49-F238E27FC236}">
                <a16:creationId xmlns:a16="http://schemas.microsoft.com/office/drawing/2014/main" id="{ED97A31C-6138-4746-937B-A7A6954EC7B2}"/>
              </a:ext>
            </a:extLst>
          </p:cNvPr>
          <p:cNvSpPr/>
          <p:nvPr/>
        </p:nvSpPr>
        <p:spPr>
          <a:xfrm>
            <a:off x="247135" y="1806215"/>
            <a:ext cx="433722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Feature Extraction</a:t>
            </a:r>
          </a:p>
        </p:txBody>
      </p:sp>
      <p:sp>
        <p:nvSpPr>
          <p:cNvPr id="23" name="Rectangle 22">
            <a:extLst>
              <a:ext uri="{FF2B5EF4-FFF2-40B4-BE49-F238E27FC236}">
                <a16:creationId xmlns:a16="http://schemas.microsoft.com/office/drawing/2014/main" id="{297EF71F-BABC-5A4B-BAFE-69021022D4BB}"/>
              </a:ext>
            </a:extLst>
          </p:cNvPr>
          <p:cNvSpPr/>
          <p:nvPr/>
        </p:nvSpPr>
        <p:spPr>
          <a:xfrm>
            <a:off x="4584357"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Classification</a:t>
            </a:r>
          </a:p>
        </p:txBody>
      </p:sp>
      <p:sp>
        <p:nvSpPr>
          <p:cNvPr id="24" name="Rectangle 23">
            <a:extLst>
              <a:ext uri="{FF2B5EF4-FFF2-40B4-BE49-F238E27FC236}">
                <a16:creationId xmlns:a16="http://schemas.microsoft.com/office/drawing/2014/main" id="{5F62FF98-428D-1146-AFE3-7ABD4D21DA27}"/>
              </a:ext>
            </a:extLst>
          </p:cNvPr>
          <p:cNvSpPr/>
          <p:nvPr/>
        </p:nvSpPr>
        <p:spPr>
          <a:xfrm>
            <a:off x="7149483"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Prediction</a:t>
            </a:r>
          </a:p>
        </p:txBody>
      </p:sp>
    </p:spTree>
    <p:extLst>
      <p:ext uri="{BB962C8B-B14F-4D97-AF65-F5344CB8AC3E}">
        <p14:creationId xmlns:p14="http://schemas.microsoft.com/office/powerpoint/2010/main" val="266379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EE4C-BFC4-BE46-9974-5F34D59F3FD0}"/>
              </a:ext>
            </a:extLst>
          </p:cNvPr>
          <p:cNvSpPr>
            <a:spLocks noGrp="1"/>
          </p:cNvSpPr>
          <p:nvPr>
            <p:ph type="title"/>
          </p:nvPr>
        </p:nvSpPr>
        <p:spPr/>
        <p:txBody>
          <a:bodyPr/>
          <a:lstStyle/>
          <a:p>
            <a:r>
              <a:rPr lang="en-US" dirty="0"/>
              <a:t>Bots and natural language</a:t>
            </a:r>
          </a:p>
        </p:txBody>
      </p:sp>
      <p:sp>
        <p:nvSpPr>
          <p:cNvPr id="4" name="Rectangle 3">
            <a:extLst>
              <a:ext uri="{FF2B5EF4-FFF2-40B4-BE49-F238E27FC236}">
                <a16:creationId xmlns:a16="http://schemas.microsoft.com/office/drawing/2014/main" id="{42CED961-E5B6-B241-94DA-1BA212A33F82}"/>
              </a:ext>
            </a:extLst>
          </p:cNvPr>
          <p:cNvSpPr/>
          <p:nvPr/>
        </p:nvSpPr>
        <p:spPr>
          <a:xfrm>
            <a:off x="335361" y="1604797"/>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Used when there is an asymmetric flow</a:t>
            </a:r>
          </a:p>
        </p:txBody>
      </p:sp>
      <p:sp>
        <p:nvSpPr>
          <p:cNvPr id="5" name="Rectangle 4">
            <a:extLst>
              <a:ext uri="{FF2B5EF4-FFF2-40B4-BE49-F238E27FC236}">
                <a16:creationId xmlns:a16="http://schemas.microsoft.com/office/drawing/2014/main" id="{C9C2A81B-E0CD-5E45-BB82-E9EF035A95B8}"/>
              </a:ext>
            </a:extLst>
          </p:cNvPr>
          <p:cNvSpPr/>
          <p:nvPr/>
        </p:nvSpPr>
        <p:spPr>
          <a:xfrm>
            <a:off x="335361" y="2418583"/>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Understand user’s intent</a:t>
            </a:r>
          </a:p>
        </p:txBody>
      </p:sp>
      <p:sp>
        <p:nvSpPr>
          <p:cNvPr id="6" name="Rectangle 5">
            <a:extLst>
              <a:ext uri="{FF2B5EF4-FFF2-40B4-BE49-F238E27FC236}">
                <a16:creationId xmlns:a16="http://schemas.microsoft.com/office/drawing/2014/main" id="{689030BC-4F09-184D-90B5-8BC4DD2C7E3D}"/>
              </a:ext>
            </a:extLst>
          </p:cNvPr>
          <p:cNvSpPr/>
          <p:nvPr/>
        </p:nvSpPr>
        <p:spPr>
          <a:xfrm>
            <a:off x="338180" y="3232368"/>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Not a certain as a guided flow</a:t>
            </a:r>
          </a:p>
        </p:txBody>
      </p:sp>
      <p:sp>
        <p:nvSpPr>
          <p:cNvPr id="7" name="Rectangle 6">
            <a:extLst>
              <a:ext uri="{FF2B5EF4-FFF2-40B4-BE49-F238E27FC236}">
                <a16:creationId xmlns:a16="http://schemas.microsoft.com/office/drawing/2014/main" id="{860C450A-D77A-B246-920D-449DDC5AFBB2}"/>
              </a:ext>
            </a:extLst>
          </p:cNvPr>
          <p:cNvSpPr/>
          <p:nvPr/>
        </p:nvSpPr>
        <p:spPr>
          <a:xfrm>
            <a:off x="344858" y="4049635"/>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used to determine what to do next</a:t>
            </a:r>
          </a:p>
        </p:txBody>
      </p:sp>
      <p:sp>
        <p:nvSpPr>
          <p:cNvPr id="8" name="Rectangle 7">
            <a:extLst>
              <a:ext uri="{FF2B5EF4-FFF2-40B4-BE49-F238E27FC236}">
                <a16:creationId xmlns:a16="http://schemas.microsoft.com/office/drawing/2014/main" id="{401D9E7B-2181-BB48-9340-00DF5DA1C27B}"/>
              </a:ext>
            </a:extLst>
          </p:cNvPr>
          <p:cNvSpPr/>
          <p:nvPr/>
        </p:nvSpPr>
        <p:spPr>
          <a:xfrm>
            <a:off x="344858" y="4859939"/>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called directly from the bot</a:t>
            </a:r>
          </a:p>
        </p:txBody>
      </p:sp>
      <p:pic>
        <p:nvPicPr>
          <p:cNvPr id="9" name="Graphic 8" descr="Person with Cane">
            <a:extLst>
              <a:ext uri="{FF2B5EF4-FFF2-40B4-BE49-F238E27FC236}">
                <a16:creationId xmlns:a16="http://schemas.microsoft.com/office/drawing/2014/main" id="{E5B9CE2B-6CAC-794B-BACC-46762C7B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139" y="3457864"/>
            <a:ext cx="931243" cy="931243"/>
          </a:xfrm>
          <a:prstGeom prst="rect">
            <a:avLst/>
          </a:prstGeom>
        </p:spPr>
      </p:pic>
      <p:sp>
        <p:nvSpPr>
          <p:cNvPr id="10" name="Oval Callout 9">
            <a:extLst>
              <a:ext uri="{FF2B5EF4-FFF2-40B4-BE49-F238E27FC236}">
                <a16:creationId xmlns:a16="http://schemas.microsoft.com/office/drawing/2014/main" id="{8D49FC2A-1853-8A43-BF13-65F4513483FF}"/>
              </a:ext>
            </a:extLst>
          </p:cNvPr>
          <p:cNvSpPr/>
          <p:nvPr/>
        </p:nvSpPr>
        <p:spPr>
          <a:xfrm>
            <a:off x="7536160" y="2368623"/>
            <a:ext cx="1219200" cy="81686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Get off my lawn!</a:t>
            </a:r>
          </a:p>
        </p:txBody>
      </p:sp>
      <p:sp>
        <p:nvSpPr>
          <p:cNvPr id="11" name="Rectangle 10">
            <a:extLst>
              <a:ext uri="{FF2B5EF4-FFF2-40B4-BE49-F238E27FC236}">
                <a16:creationId xmlns:a16="http://schemas.microsoft.com/office/drawing/2014/main" id="{944F6A22-7AAF-024A-8536-D34195A0B876}"/>
              </a:ext>
            </a:extLst>
          </p:cNvPr>
          <p:cNvSpPr/>
          <p:nvPr/>
        </p:nvSpPr>
        <p:spPr>
          <a:xfrm>
            <a:off x="9237944" y="3731464"/>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sp>
        <p:nvSpPr>
          <p:cNvPr id="12" name="Rectangle 11">
            <a:extLst>
              <a:ext uri="{FF2B5EF4-FFF2-40B4-BE49-F238E27FC236}">
                <a16:creationId xmlns:a16="http://schemas.microsoft.com/office/drawing/2014/main" id="{84D880DB-661E-264B-9D2D-45E6056D7ECA}"/>
              </a:ext>
            </a:extLst>
          </p:cNvPr>
          <p:cNvSpPr/>
          <p:nvPr/>
        </p:nvSpPr>
        <p:spPr>
          <a:xfrm>
            <a:off x="9235416" y="2762248"/>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Nature Language</a:t>
            </a:r>
          </a:p>
        </p:txBody>
      </p:sp>
      <p:cxnSp>
        <p:nvCxnSpPr>
          <p:cNvPr id="14" name="Straight Arrow Connector 13">
            <a:extLst>
              <a:ext uri="{FF2B5EF4-FFF2-40B4-BE49-F238E27FC236}">
                <a16:creationId xmlns:a16="http://schemas.microsoft.com/office/drawing/2014/main" id="{0875A40F-F960-7E44-B9CF-D51B5F18EA46}"/>
              </a:ext>
            </a:extLst>
          </p:cNvPr>
          <p:cNvCxnSpPr>
            <a:cxnSpLocks/>
            <a:stCxn id="9" idx="3"/>
            <a:endCxn id="11" idx="1"/>
          </p:cNvCxnSpPr>
          <p:nvPr/>
        </p:nvCxnSpPr>
        <p:spPr>
          <a:xfrm>
            <a:off x="8275382" y="3923485"/>
            <a:ext cx="962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AEAD7E-A73A-A84C-932A-AB491902C339}"/>
              </a:ext>
            </a:extLst>
          </p:cNvPr>
          <p:cNvCxnSpPr>
            <a:stCxn id="11" idx="0"/>
            <a:endCxn id="12" idx="2"/>
          </p:cNvCxnSpPr>
          <p:nvPr/>
        </p:nvCxnSpPr>
        <p:spPr>
          <a:xfrm flipH="1" flipV="1">
            <a:off x="10487276" y="3146291"/>
            <a:ext cx="2528" cy="58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EB09525-B447-024A-B728-630DCC71B877}"/>
              </a:ext>
            </a:extLst>
          </p:cNvPr>
          <p:cNvCxnSpPr>
            <a:stCxn id="12" idx="3"/>
            <a:endCxn id="11" idx="3"/>
          </p:cNvCxnSpPr>
          <p:nvPr/>
        </p:nvCxnSpPr>
        <p:spPr>
          <a:xfrm>
            <a:off x="11739136" y="2954269"/>
            <a:ext cx="2528" cy="969216"/>
          </a:xfrm>
          <a:prstGeom prst="bentConnector3">
            <a:avLst>
              <a:gd name="adj1" fmla="val 1215696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76982C-5495-C54F-82BB-ED28015D90A7}"/>
              </a:ext>
            </a:extLst>
          </p:cNvPr>
          <p:cNvSpPr txBox="1"/>
          <p:nvPr/>
        </p:nvSpPr>
        <p:spPr>
          <a:xfrm>
            <a:off x="11202809" y="3266122"/>
            <a:ext cx="686085" cy="338554"/>
          </a:xfrm>
          <a:prstGeom prst="rect">
            <a:avLst/>
          </a:prstGeom>
          <a:noFill/>
        </p:spPr>
        <p:txBody>
          <a:bodyPr wrap="none" rtlCol="0">
            <a:spAutoFit/>
          </a:bodyPr>
          <a:lstStyle/>
          <a:p>
            <a:r>
              <a:rPr lang="en-US" sz="1600" dirty="0"/>
              <a:t>Intent</a:t>
            </a:r>
          </a:p>
        </p:txBody>
      </p:sp>
    </p:spTree>
    <p:extLst>
      <p:ext uri="{BB962C8B-B14F-4D97-AF65-F5344CB8AC3E}">
        <p14:creationId xmlns:p14="http://schemas.microsoft.com/office/powerpoint/2010/main" val="732550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Setting up a LUIS Model</a:t>
            </a:r>
          </a:p>
        </p:txBody>
      </p:sp>
    </p:spTree>
    <p:extLst>
      <p:ext uri="{BB962C8B-B14F-4D97-AF65-F5344CB8AC3E}">
        <p14:creationId xmlns:p14="http://schemas.microsoft.com/office/powerpoint/2010/main" val="11382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3: Setting up the LUIS service (30 Minutes)</a:t>
            </a:r>
          </a:p>
        </p:txBody>
      </p:sp>
    </p:spTree>
    <p:extLst>
      <p:ext uri="{BB962C8B-B14F-4D97-AF65-F5344CB8AC3E}">
        <p14:creationId xmlns:p14="http://schemas.microsoft.com/office/powerpoint/2010/main" val="33051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4F7-0C7D-0946-91E7-28D07372123F}"/>
              </a:ext>
            </a:extLst>
          </p:cNvPr>
          <p:cNvSpPr>
            <a:spLocks noGrp="1"/>
          </p:cNvSpPr>
          <p:nvPr>
            <p:ph type="title"/>
          </p:nvPr>
        </p:nvSpPr>
        <p:spPr/>
        <p:txBody>
          <a:bodyPr/>
          <a:lstStyle/>
          <a:p>
            <a:r>
              <a:rPr lang="en-US" dirty="0"/>
              <a:t>Communicating with LUIS</a:t>
            </a:r>
          </a:p>
        </p:txBody>
      </p:sp>
      <p:pic>
        <p:nvPicPr>
          <p:cNvPr id="4" name="Picture 3">
            <a:extLst>
              <a:ext uri="{FF2B5EF4-FFF2-40B4-BE49-F238E27FC236}">
                <a16:creationId xmlns:a16="http://schemas.microsoft.com/office/drawing/2014/main" id="{E145866D-B875-1F45-BD56-1EF9F6BD4849}"/>
              </a:ext>
            </a:extLst>
          </p:cNvPr>
          <p:cNvPicPr>
            <a:picLocks noChangeAspect="1"/>
          </p:cNvPicPr>
          <p:nvPr/>
        </p:nvPicPr>
        <p:blipFill>
          <a:blip r:embed="rId3"/>
          <a:stretch>
            <a:fillRect/>
          </a:stretch>
        </p:blipFill>
        <p:spPr>
          <a:xfrm>
            <a:off x="7751066" y="2634565"/>
            <a:ext cx="2953447" cy="1325563"/>
          </a:xfrm>
          <a:prstGeom prst="rect">
            <a:avLst/>
          </a:prstGeom>
        </p:spPr>
      </p:pic>
      <p:pic>
        <p:nvPicPr>
          <p:cNvPr id="5" name="Picture 4">
            <a:extLst>
              <a:ext uri="{FF2B5EF4-FFF2-40B4-BE49-F238E27FC236}">
                <a16:creationId xmlns:a16="http://schemas.microsoft.com/office/drawing/2014/main" id="{E636AF21-118C-6942-ADD0-E29B17399355}"/>
              </a:ext>
            </a:extLst>
          </p:cNvPr>
          <p:cNvPicPr>
            <a:picLocks noChangeAspect="1"/>
          </p:cNvPicPr>
          <p:nvPr/>
        </p:nvPicPr>
        <p:blipFill>
          <a:blip r:embed="rId4"/>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A0772244-10C1-684C-AC3B-F9E5C6CE9BDD}"/>
              </a:ext>
            </a:extLst>
          </p:cNvPr>
          <p:cNvCxnSpPr>
            <a:cxnSpLocks/>
          </p:cNvCxnSpPr>
          <p:nvPr/>
        </p:nvCxnSpPr>
        <p:spPr>
          <a:xfrm>
            <a:off x="3168204" y="2859111"/>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E8506C-B98F-1741-94B4-F0B4658AFCF5}"/>
              </a:ext>
            </a:extLst>
          </p:cNvPr>
          <p:cNvSpPr txBox="1"/>
          <p:nvPr/>
        </p:nvSpPr>
        <p:spPr>
          <a:xfrm>
            <a:off x="3682180" y="2372884"/>
            <a:ext cx="2400272" cy="461665"/>
          </a:xfrm>
          <a:prstGeom prst="rect">
            <a:avLst/>
          </a:prstGeom>
          <a:noFill/>
        </p:spPr>
        <p:txBody>
          <a:bodyPr wrap="none" rtlCol="0">
            <a:spAutoFit/>
          </a:bodyPr>
          <a:lstStyle/>
          <a:p>
            <a:r>
              <a:rPr lang="en-US" sz="2400" dirty="0"/>
              <a:t>User entered text</a:t>
            </a:r>
          </a:p>
        </p:txBody>
      </p:sp>
      <p:cxnSp>
        <p:nvCxnSpPr>
          <p:cNvPr id="8" name="Straight Arrow Connector 7">
            <a:extLst>
              <a:ext uri="{FF2B5EF4-FFF2-40B4-BE49-F238E27FC236}">
                <a16:creationId xmlns:a16="http://schemas.microsoft.com/office/drawing/2014/main" id="{81488F5F-94C8-E14B-AC09-2DBDA04087D8}"/>
              </a:ext>
            </a:extLst>
          </p:cNvPr>
          <p:cNvCxnSpPr>
            <a:cxnSpLocks/>
          </p:cNvCxnSpPr>
          <p:nvPr/>
        </p:nvCxnSpPr>
        <p:spPr>
          <a:xfrm flipH="1">
            <a:off x="3168204" y="3786389"/>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A742FF-0085-E640-A5FF-82178207B402}"/>
              </a:ext>
            </a:extLst>
          </p:cNvPr>
          <p:cNvSpPr txBox="1"/>
          <p:nvPr/>
        </p:nvSpPr>
        <p:spPr>
          <a:xfrm>
            <a:off x="3265265" y="3332990"/>
            <a:ext cx="3500125" cy="461665"/>
          </a:xfrm>
          <a:prstGeom prst="rect">
            <a:avLst/>
          </a:prstGeom>
          <a:noFill/>
        </p:spPr>
        <p:txBody>
          <a:bodyPr wrap="none" rtlCol="0">
            <a:spAutoFit/>
          </a:bodyPr>
          <a:lstStyle/>
          <a:p>
            <a:r>
              <a:rPr lang="en-US" sz="2400" dirty="0"/>
              <a:t>Evaluation of entered text</a:t>
            </a:r>
          </a:p>
        </p:txBody>
      </p:sp>
      <p:pic>
        <p:nvPicPr>
          <p:cNvPr id="10" name="Picture 9">
            <a:extLst>
              <a:ext uri="{FF2B5EF4-FFF2-40B4-BE49-F238E27FC236}">
                <a16:creationId xmlns:a16="http://schemas.microsoft.com/office/drawing/2014/main" id="{FCB747A0-7997-C643-B692-9852212EE801}"/>
              </a:ext>
            </a:extLst>
          </p:cNvPr>
          <p:cNvPicPr>
            <a:picLocks noChangeAspect="1"/>
          </p:cNvPicPr>
          <p:nvPr/>
        </p:nvPicPr>
        <p:blipFill>
          <a:blip r:embed="rId5"/>
          <a:stretch>
            <a:fillRect/>
          </a:stretch>
        </p:blipFill>
        <p:spPr>
          <a:xfrm>
            <a:off x="838201" y="4922866"/>
            <a:ext cx="1588868" cy="1588868"/>
          </a:xfrm>
          <a:prstGeom prst="rect">
            <a:avLst/>
          </a:prstGeom>
        </p:spPr>
      </p:pic>
      <p:sp>
        <p:nvSpPr>
          <p:cNvPr id="11" name="TextBox 10">
            <a:extLst>
              <a:ext uri="{FF2B5EF4-FFF2-40B4-BE49-F238E27FC236}">
                <a16:creationId xmlns:a16="http://schemas.microsoft.com/office/drawing/2014/main" id="{67F9A4F5-26AF-C24C-AB1D-6A25525A2CA9}"/>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2" name="Straight Arrow Connector 11">
            <a:extLst>
              <a:ext uri="{FF2B5EF4-FFF2-40B4-BE49-F238E27FC236}">
                <a16:creationId xmlns:a16="http://schemas.microsoft.com/office/drawing/2014/main" id="{98AD2B86-D0F0-7540-8DF4-AE85DCAA5342}"/>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D2CF20-3504-4F4B-9B8D-3FE3A674188C}"/>
              </a:ext>
            </a:extLst>
          </p:cNvPr>
          <p:cNvSpPr/>
          <p:nvPr/>
        </p:nvSpPr>
        <p:spPr>
          <a:xfrm>
            <a:off x="7145759" y="2502914"/>
            <a:ext cx="521125" cy="158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t>REST API</a:t>
            </a:r>
          </a:p>
        </p:txBody>
      </p:sp>
      <p:sp>
        <p:nvSpPr>
          <p:cNvPr id="14" name="TextBox 13">
            <a:extLst>
              <a:ext uri="{FF2B5EF4-FFF2-40B4-BE49-F238E27FC236}">
                <a16:creationId xmlns:a16="http://schemas.microsoft.com/office/drawing/2014/main" id="{362DFA83-94DB-A743-B543-E7770F1BB9C4}"/>
              </a:ext>
            </a:extLst>
          </p:cNvPr>
          <p:cNvSpPr txBox="1"/>
          <p:nvPr/>
        </p:nvSpPr>
        <p:spPr>
          <a:xfrm>
            <a:off x="3063854" y="5036754"/>
            <a:ext cx="9128146" cy="400110"/>
          </a:xfrm>
          <a:prstGeom prst="rect">
            <a:avLst/>
          </a:prstGeom>
          <a:noFill/>
          <a:ln>
            <a:solidFill>
              <a:schemeClr val="accent1">
                <a:shade val="50000"/>
              </a:schemeClr>
            </a:solidFill>
          </a:ln>
        </p:spPr>
        <p:txBody>
          <a:bodyPr wrap="square" rtlCol="0">
            <a:spAutoFit/>
          </a:bodyPr>
          <a:lstStyle/>
          <a:p>
            <a:r>
              <a:rPr lang="en-US" sz="2000" dirty="0"/>
              <a:t>{Azure Service URL}?subscription-key={Key}&amp;</a:t>
            </a:r>
            <a:r>
              <a:rPr lang="en-US" sz="2000" dirty="0" err="1"/>
              <a:t>timezoneOffset</a:t>
            </a:r>
            <a:r>
              <a:rPr lang="en-US" sz="2000" dirty="0"/>
              <a:t>=-360&amp;q={user’s text} </a:t>
            </a:r>
          </a:p>
        </p:txBody>
      </p:sp>
      <p:cxnSp>
        <p:nvCxnSpPr>
          <p:cNvPr id="16" name="Straight Connector 15">
            <a:extLst>
              <a:ext uri="{FF2B5EF4-FFF2-40B4-BE49-F238E27FC236}">
                <a16:creationId xmlns:a16="http://schemas.microsoft.com/office/drawing/2014/main" id="{A3C254CF-0132-F841-BEE9-1A50AE568B15}"/>
              </a:ext>
            </a:extLst>
          </p:cNvPr>
          <p:cNvCxnSpPr>
            <a:cxnSpLocks/>
            <a:endCxn id="13" idx="2"/>
          </p:cNvCxnSpPr>
          <p:nvPr/>
        </p:nvCxnSpPr>
        <p:spPr>
          <a:xfrm flipV="1">
            <a:off x="3327465" y="4091781"/>
            <a:ext cx="4078857" cy="9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B448E8-F6AB-8945-9875-A0DF595B5E45}"/>
              </a:ext>
            </a:extLst>
          </p:cNvPr>
          <p:cNvCxnSpPr>
            <a:endCxn id="13" idx="2"/>
          </p:cNvCxnSpPr>
          <p:nvPr/>
        </p:nvCxnSpPr>
        <p:spPr>
          <a:xfrm flipH="1" flipV="1">
            <a:off x="7406322" y="4091782"/>
            <a:ext cx="4938847" cy="92002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9F85A-B920-5549-A876-1A0DCD00521C}"/>
              </a:ext>
            </a:extLst>
          </p:cNvPr>
          <p:cNvSpPr txBox="1"/>
          <p:nvPr/>
        </p:nvSpPr>
        <p:spPr>
          <a:xfrm>
            <a:off x="5525764" y="5972786"/>
            <a:ext cx="2229649" cy="461665"/>
          </a:xfrm>
          <a:prstGeom prst="rect">
            <a:avLst/>
          </a:prstGeom>
          <a:noFill/>
          <a:ln>
            <a:solidFill>
              <a:schemeClr val="accent1">
                <a:shade val="50000"/>
              </a:schemeClr>
            </a:solidFill>
          </a:ln>
        </p:spPr>
        <p:txBody>
          <a:bodyPr wrap="none" rtlCol="0">
            <a:spAutoFit/>
          </a:bodyPr>
          <a:lstStyle/>
          <a:p>
            <a:r>
              <a:rPr lang="en-US" sz="2400" dirty="0"/>
              <a:t>JSON Response</a:t>
            </a:r>
          </a:p>
        </p:txBody>
      </p:sp>
      <p:cxnSp>
        <p:nvCxnSpPr>
          <p:cNvPr id="21" name="Straight Arrow Connector 20">
            <a:extLst>
              <a:ext uri="{FF2B5EF4-FFF2-40B4-BE49-F238E27FC236}">
                <a16:creationId xmlns:a16="http://schemas.microsoft.com/office/drawing/2014/main" id="{B7E84649-E57B-1948-B4AD-01ECA2C8FB90}"/>
              </a:ext>
            </a:extLst>
          </p:cNvPr>
          <p:cNvCxnSpPr>
            <a:endCxn id="19" idx="0"/>
          </p:cNvCxnSpPr>
          <p:nvPr/>
        </p:nvCxnSpPr>
        <p:spPr>
          <a:xfrm>
            <a:off x="6333420" y="5381135"/>
            <a:ext cx="307169" cy="59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58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Expanding Our Simple Model</a:t>
            </a:r>
          </a:p>
        </p:txBody>
      </p:sp>
      <p:pic>
        <p:nvPicPr>
          <p:cNvPr id="4" name="Picture 3">
            <a:extLst>
              <a:ext uri="{FF2B5EF4-FFF2-40B4-BE49-F238E27FC236}">
                <a16:creationId xmlns:a16="http://schemas.microsoft.com/office/drawing/2014/main" id="{87A5DBF5-4375-1346-8DF9-FD352D025DE6}"/>
              </a:ext>
            </a:extLst>
          </p:cNvPr>
          <p:cNvPicPr>
            <a:picLocks noChangeAspect="1"/>
          </p:cNvPicPr>
          <p:nvPr/>
        </p:nvPicPr>
        <p:blipFill>
          <a:blip r:embed="rId2"/>
          <a:stretch>
            <a:fillRect/>
          </a:stretch>
        </p:blipFill>
        <p:spPr>
          <a:xfrm>
            <a:off x="2" y="3226246"/>
            <a:ext cx="2689727" cy="1588868"/>
          </a:xfrm>
          <a:prstGeom prst="rect">
            <a:avLst/>
          </a:prstGeom>
        </p:spPr>
      </p:pic>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6232974" y="1707279"/>
            <a:ext cx="2953447" cy="1325563"/>
          </a:xfrm>
          <a:prstGeom prst="rect">
            <a:avLst/>
          </a:prstGeom>
        </p:spPr>
      </p:pic>
      <p:cxnSp>
        <p:nvCxnSpPr>
          <p:cNvPr id="7" name="Elbow Connector 6">
            <a:extLst>
              <a:ext uri="{FF2B5EF4-FFF2-40B4-BE49-F238E27FC236}">
                <a16:creationId xmlns:a16="http://schemas.microsoft.com/office/drawing/2014/main" id="{881A276F-2D18-4044-8E30-BCBE5FB3741D}"/>
              </a:ext>
            </a:extLst>
          </p:cNvPr>
          <p:cNvCxnSpPr>
            <a:stCxn id="4" idx="0"/>
            <a:endCxn id="5" idx="1"/>
          </p:cNvCxnSpPr>
          <p:nvPr/>
        </p:nvCxnSpPr>
        <p:spPr>
          <a:xfrm rot="5400000" flipH="1" flipV="1">
            <a:off x="3360828" y="354101"/>
            <a:ext cx="856185" cy="48881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28CC99-DA6C-0343-B5BF-E24FA8427B5F}"/>
              </a:ext>
            </a:extLst>
          </p:cNvPr>
          <p:cNvSpPr txBox="1"/>
          <p:nvPr/>
        </p:nvSpPr>
        <p:spPr>
          <a:xfrm>
            <a:off x="1509715" y="1984138"/>
            <a:ext cx="4301049" cy="461665"/>
          </a:xfrm>
          <a:prstGeom prst="rect">
            <a:avLst/>
          </a:prstGeom>
          <a:noFill/>
        </p:spPr>
        <p:txBody>
          <a:bodyPr wrap="none" rtlCol="0">
            <a:spAutoFit/>
          </a:bodyPr>
          <a:lstStyle/>
          <a:p>
            <a:r>
              <a:rPr lang="en-US" sz="2400" dirty="0"/>
              <a:t>What does the user want to do?</a:t>
            </a:r>
          </a:p>
        </p:txBody>
      </p:sp>
      <p:sp>
        <p:nvSpPr>
          <p:cNvPr id="9" name="Rectangle 8">
            <a:extLst>
              <a:ext uri="{FF2B5EF4-FFF2-40B4-BE49-F238E27FC236}">
                <a16:creationId xmlns:a16="http://schemas.microsoft.com/office/drawing/2014/main" id="{9AE046ED-8B54-B04F-BD37-81B73771CE1B}"/>
              </a:ext>
            </a:extLst>
          </p:cNvPr>
          <p:cNvSpPr/>
          <p:nvPr/>
        </p:nvSpPr>
        <p:spPr>
          <a:xfrm>
            <a:off x="3110761" y="3429003"/>
            <a:ext cx="7178232" cy="2760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DC38A89A-1EAD-184D-9400-5C33E9291B7D}"/>
              </a:ext>
            </a:extLst>
          </p:cNvPr>
          <p:cNvPicPr>
            <a:picLocks noChangeAspect="1"/>
          </p:cNvPicPr>
          <p:nvPr/>
        </p:nvPicPr>
        <p:blipFill>
          <a:blip r:embed="rId4"/>
          <a:stretch>
            <a:fillRect/>
          </a:stretch>
        </p:blipFill>
        <p:spPr>
          <a:xfrm>
            <a:off x="3219769" y="4372669"/>
            <a:ext cx="2262545" cy="1183779"/>
          </a:xfrm>
          <a:prstGeom prst="rect">
            <a:avLst/>
          </a:prstGeom>
        </p:spPr>
      </p:pic>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9" y="4372669"/>
            <a:ext cx="2262545" cy="1183779"/>
          </a:xfrm>
          <a:prstGeom prst="rect">
            <a:avLst/>
          </a:prstGeom>
        </p:spPr>
      </p:pic>
      <p:pic>
        <p:nvPicPr>
          <p:cNvPr id="13" name="Picture 12">
            <a:extLst>
              <a:ext uri="{FF2B5EF4-FFF2-40B4-BE49-F238E27FC236}">
                <a16:creationId xmlns:a16="http://schemas.microsoft.com/office/drawing/2014/main" id="{5AF6E797-0179-324A-AB22-F00D38412B7A}"/>
              </a:ext>
            </a:extLst>
          </p:cNvPr>
          <p:cNvPicPr>
            <a:picLocks noChangeAspect="1"/>
          </p:cNvPicPr>
          <p:nvPr/>
        </p:nvPicPr>
        <p:blipFill>
          <a:blip r:embed="rId4"/>
          <a:stretch>
            <a:fillRect/>
          </a:stretch>
        </p:blipFill>
        <p:spPr>
          <a:xfrm>
            <a:off x="8026449" y="4372668"/>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326045" y="5614370"/>
            <a:ext cx="2049991" cy="461665"/>
          </a:xfrm>
          <a:prstGeom prst="rect">
            <a:avLst/>
          </a:prstGeom>
          <a:noFill/>
        </p:spPr>
        <p:txBody>
          <a:bodyPr wrap="square" rtlCol="0">
            <a:spAutoFit/>
          </a:bodyPr>
          <a:lstStyle/>
          <a:p>
            <a:r>
              <a:rPr lang="en-US" sz="2400" dirty="0"/>
              <a:t>Create a bug</a:t>
            </a:r>
          </a:p>
        </p:txBody>
      </p:sp>
      <p:sp>
        <p:nvSpPr>
          <p:cNvPr id="15" name="TextBox 14">
            <a:extLst>
              <a:ext uri="{FF2B5EF4-FFF2-40B4-BE49-F238E27FC236}">
                <a16:creationId xmlns:a16="http://schemas.microsoft.com/office/drawing/2014/main" id="{D60C1556-4342-A840-9F7A-1D3ED2246B70}"/>
              </a:ext>
            </a:extLst>
          </p:cNvPr>
          <p:cNvSpPr txBox="1"/>
          <p:nvPr/>
        </p:nvSpPr>
        <p:spPr>
          <a:xfrm>
            <a:off x="2667035" y="2477679"/>
            <a:ext cx="1105468" cy="461665"/>
          </a:xfrm>
          <a:prstGeom prst="rect">
            <a:avLst/>
          </a:prstGeom>
          <a:noFill/>
        </p:spPr>
        <p:txBody>
          <a:bodyPr wrap="square" rtlCol="0">
            <a:spAutoFit/>
          </a:bodyPr>
          <a:lstStyle/>
          <a:p>
            <a:r>
              <a:rPr lang="en-US" sz="2400" dirty="0"/>
              <a:t>Intent</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326251" y="5614370"/>
            <a:ext cx="3299552"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401297" y="5626952"/>
            <a:ext cx="1696298" cy="461665"/>
          </a:xfrm>
          <a:prstGeom prst="rect">
            <a:avLst/>
          </a:prstGeom>
          <a:noFill/>
        </p:spPr>
        <p:txBody>
          <a:bodyPr wrap="none" rtlCol="0">
            <a:spAutoFit/>
          </a:bodyPr>
          <a:lstStyle/>
          <a:p>
            <a:r>
              <a:rPr lang="en-US" sz="2400" dirty="0"/>
              <a:t>Close a bug</a:t>
            </a:r>
          </a:p>
        </p:txBody>
      </p:sp>
      <p:cxnSp>
        <p:nvCxnSpPr>
          <p:cNvPr id="19" name="Elbow Connector 18">
            <a:extLst>
              <a:ext uri="{FF2B5EF4-FFF2-40B4-BE49-F238E27FC236}">
                <a16:creationId xmlns:a16="http://schemas.microsoft.com/office/drawing/2014/main" id="{959B5808-FF9B-FD4C-BF16-D02D96298909}"/>
              </a:ext>
            </a:extLst>
          </p:cNvPr>
          <p:cNvCxnSpPr>
            <a:endCxn id="11" idx="0"/>
          </p:cNvCxnSpPr>
          <p:nvPr/>
        </p:nvCxnSpPr>
        <p:spPr>
          <a:xfrm>
            <a:off x="2565779" y="4020680"/>
            <a:ext cx="1785263"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870BB1E-FC37-4D45-87C5-BF009D67143A}"/>
              </a:ext>
            </a:extLst>
          </p:cNvPr>
          <p:cNvCxnSpPr>
            <a:endCxn id="12" idx="0"/>
          </p:cNvCxnSpPr>
          <p:nvPr/>
        </p:nvCxnSpPr>
        <p:spPr>
          <a:xfrm>
            <a:off x="2524837" y="4020680"/>
            <a:ext cx="4229545"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EAB06FA-1FE9-8F44-8FFE-FF7DF4CB6A8D}"/>
              </a:ext>
            </a:extLst>
          </p:cNvPr>
          <p:cNvCxnSpPr>
            <a:endCxn id="13" idx="0"/>
          </p:cNvCxnSpPr>
          <p:nvPr/>
        </p:nvCxnSpPr>
        <p:spPr>
          <a:xfrm>
            <a:off x="2565779" y="4020679"/>
            <a:ext cx="6591943" cy="351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F722C5F-A25D-EB44-B0B9-29A5B155D27C}"/>
              </a:ext>
            </a:extLst>
          </p:cNvPr>
          <p:cNvPicPr>
            <a:picLocks noChangeAspect="1"/>
          </p:cNvPicPr>
          <p:nvPr/>
        </p:nvPicPr>
        <p:blipFill>
          <a:blip r:embed="rId2"/>
          <a:stretch>
            <a:fillRect/>
          </a:stretch>
        </p:blipFill>
        <p:spPr>
          <a:xfrm>
            <a:off x="1202416" y="5278185"/>
            <a:ext cx="1607176" cy="1587576"/>
          </a:xfrm>
          <a:prstGeom prst="rect">
            <a:avLst/>
          </a:prstGeom>
        </p:spPr>
      </p:pic>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Outside of Our Custom App</a:t>
            </a:r>
          </a:p>
        </p:txBody>
      </p:sp>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7335547" y="1435456"/>
            <a:ext cx="2953447" cy="1325563"/>
          </a:xfrm>
          <a:prstGeom prst="rect">
            <a:avLst/>
          </a:prstGeom>
        </p:spPr>
      </p:pic>
      <p:sp>
        <p:nvSpPr>
          <p:cNvPr id="9" name="Rectangle 8">
            <a:extLst>
              <a:ext uri="{FF2B5EF4-FFF2-40B4-BE49-F238E27FC236}">
                <a16:creationId xmlns:a16="http://schemas.microsoft.com/office/drawing/2014/main" id="{9AE046ED-8B54-B04F-BD37-81B73771CE1B}"/>
              </a:ext>
            </a:extLst>
          </p:cNvPr>
          <p:cNvSpPr/>
          <p:nvPr/>
        </p:nvSpPr>
        <p:spPr>
          <a:xfrm>
            <a:off x="3110761" y="3429002"/>
            <a:ext cx="7178232" cy="2710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8" y="4069424"/>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483444" y="5278186"/>
            <a:ext cx="1555845" cy="830997"/>
          </a:xfrm>
          <a:prstGeom prst="rect">
            <a:avLst/>
          </a:prstGeom>
          <a:noFill/>
        </p:spPr>
        <p:txBody>
          <a:bodyPr wrap="square" rtlCol="0">
            <a:spAutoFit/>
          </a:bodyPr>
          <a:lstStyle/>
          <a:p>
            <a:r>
              <a:rPr lang="en-US" sz="2400" dirty="0"/>
              <a:t>Create a bug</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039290" y="5539043"/>
            <a:ext cx="3663199"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366772" y="5579532"/>
            <a:ext cx="1696298" cy="461665"/>
          </a:xfrm>
          <a:prstGeom prst="rect">
            <a:avLst/>
          </a:prstGeom>
          <a:noFill/>
        </p:spPr>
        <p:txBody>
          <a:bodyPr wrap="none" rtlCol="0">
            <a:spAutoFit/>
          </a:bodyPr>
          <a:lstStyle/>
          <a:p>
            <a:r>
              <a:rPr lang="en-US" sz="2400" dirty="0"/>
              <a:t>Close a bug</a:t>
            </a:r>
          </a:p>
        </p:txBody>
      </p:sp>
      <p:cxnSp>
        <p:nvCxnSpPr>
          <p:cNvPr id="6" name="Straight Arrow Connector 5">
            <a:extLst>
              <a:ext uri="{FF2B5EF4-FFF2-40B4-BE49-F238E27FC236}">
                <a16:creationId xmlns:a16="http://schemas.microsoft.com/office/drawing/2014/main" id="{A507207A-155E-9144-B3F4-A38FA03266AC}"/>
              </a:ext>
            </a:extLst>
          </p:cNvPr>
          <p:cNvCxnSpPr>
            <a:stCxn id="5" idx="2"/>
          </p:cNvCxnSpPr>
          <p:nvPr/>
        </p:nvCxnSpPr>
        <p:spPr>
          <a:xfrm flipH="1">
            <a:off x="8802807" y="2761017"/>
            <a:ext cx="9464" cy="6380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972E45-9D2C-3348-8A89-42D94023B0BE}"/>
              </a:ext>
            </a:extLst>
          </p:cNvPr>
          <p:cNvSpPr txBox="1"/>
          <p:nvPr/>
        </p:nvSpPr>
        <p:spPr>
          <a:xfrm>
            <a:off x="4943873" y="3645709"/>
            <a:ext cx="3439479" cy="461665"/>
          </a:xfrm>
          <a:prstGeom prst="rect">
            <a:avLst/>
          </a:prstGeom>
          <a:noFill/>
        </p:spPr>
        <p:txBody>
          <a:bodyPr wrap="square" rtlCol="0">
            <a:spAutoFit/>
          </a:bodyPr>
          <a:lstStyle/>
          <a:p>
            <a:r>
              <a:rPr lang="en-US" sz="2400" dirty="0"/>
              <a:t>Multi-Purpose Bot</a:t>
            </a:r>
          </a:p>
        </p:txBody>
      </p:sp>
      <p:pic>
        <p:nvPicPr>
          <p:cNvPr id="25" name="Picture 24">
            <a:extLst>
              <a:ext uri="{FF2B5EF4-FFF2-40B4-BE49-F238E27FC236}">
                <a16:creationId xmlns:a16="http://schemas.microsoft.com/office/drawing/2014/main" id="{FE0B9279-1304-E64E-AF4E-EF146D9D8248}"/>
              </a:ext>
            </a:extLst>
          </p:cNvPr>
          <p:cNvPicPr>
            <a:picLocks noChangeAspect="1"/>
          </p:cNvPicPr>
          <p:nvPr/>
        </p:nvPicPr>
        <p:blipFill>
          <a:blip r:embed="rId5"/>
          <a:stretch>
            <a:fillRect/>
          </a:stretch>
        </p:blipFill>
        <p:spPr>
          <a:xfrm>
            <a:off x="116443" y="4372669"/>
            <a:ext cx="1174611" cy="1093417"/>
          </a:xfrm>
          <a:prstGeom prst="rect">
            <a:avLst/>
          </a:prstGeom>
        </p:spPr>
      </p:pic>
      <p:pic>
        <p:nvPicPr>
          <p:cNvPr id="26" name="Picture 25">
            <a:extLst>
              <a:ext uri="{FF2B5EF4-FFF2-40B4-BE49-F238E27FC236}">
                <a16:creationId xmlns:a16="http://schemas.microsoft.com/office/drawing/2014/main" id="{3CDEF1ED-58D5-B940-801D-B6F7B98C34C2}"/>
              </a:ext>
            </a:extLst>
          </p:cNvPr>
          <p:cNvPicPr>
            <a:picLocks noChangeAspect="1"/>
          </p:cNvPicPr>
          <p:nvPr/>
        </p:nvPicPr>
        <p:blipFill>
          <a:blip r:embed="rId6"/>
          <a:stretch>
            <a:fillRect/>
          </a:stretch>
        </p:blipFill>
        <p:spPr>
          <a:xfrm>
            <a:off x="158809" y="5488434"/>
            <a:ext cx="1119924" cy="1093417"/>
          </a:xfrm>
          <a:prstGeom prst="rect">
            <a:avLst/>
          </a:prstGeom>
        </p:spPr>
      </p:pic>
      <p:pic>
        <p:nvPicPr>
          <p:cNvPr id="27" name="Picture 26">
            <a:extLst>
              <a:ext uri="{FF2B5EF4-FFF2-40B4-BE49-F238E27FC236}">
                <a16:creationId xmlns:a16="http://schemas.microsoft.com/office/drawing/2014/main" id="{1A8F1A5B-12E6-6B46-86C1-F654AD49938F}"/>
              </a:ext>
            </a:extLst>
          </p:cNvPr>
          <p:cNvPicPr>
            <a:picLocks noChangeAspect="1"/>
          </p:cNvPicPr>
          <p:nvPr/>
        </p:nvPicPr>
        <p:blipFill>
          <a:blip r:embed="rId7"/>
          <a:stretch>
            <a:fillRect/>
          </a:stretch>
        </p:blipFill>
        <p:spPr>
          <a:xfrm>
            <a:off x="186354" y="2134255"/>
            <a:ext cx="2184759" cy="1290575"/>
          </a:xfrm>
          <a:prstGeom prst="rect">
            <a:avLst/>
          </a:prstGeom>
        </p:spPr>
      </p:pic>
      <p:pic>
        <p:nvPicPr>
          <p:cNvPr id="28" name="Picture 27">
            <a:extLst>
              <a:ext uri="{FF2B5EF4-FFF2-40B4-BE49-F238E27FC236}">
                <a16:creationId xmlns:a16="http://schemas.microsoft.com/office/drawing/2014/main" id="{4FE3F1C2-7869-7943-897A-6D151CC701AB}"/>
              </a:ext>
            </a:extLst>
          </p:cNvPr>
          <p:cNvPicPr>
            <a:picLocks noChangeAspect="1"/>
          </p:cNvPicPr>
          <p:nvPr/>
        </p:nvPicPr>
        <p:blipFill>
          <a:blip r:embed="rId8"/>
          <a:stretch>
            <a:fillRect/>
          </a:stretch>
        </p:blipFill>
        <p:spPr>
          <a:xfrm>
            <a:off x="1441016" y="4326569"/>
            <a:ext cx="1126057" cy="1093417"/>
          </a:xfrm>
          <a:prstGeom prst="rect">
            <a:avLst/>
          </a:prstGeom>
        </p:spPr>
      </p:pic>
      <p:sp>
        <p:nvSpPr>
          <p:cNvPr id="29" name="Rectangle 28">
            <a:extLst>
              <a:ext uri="{FF2B5EF4-FFF2-40B4-BE49-F238E27FC236}">
                <a16:creationId xmlns:a16="http://schemas.microsoft.com/office/drawing/2014/main" id="{28080175-ECC0-D84C-AC95-249BCBF9B8E2}"/>
              </a:ext>
            </a:extLst>
          </p:cNvPr>
          <p:cNvSpPr/>
          <p:nvPr/>
        </p:nvSpPr>
        <p:spPr>
          <a:xfrm>
            <a:off x="66248" y="1984982"/>
            <a:ext cx="2650784" cy="4729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Elbow Connector 19">
            <a:extLst>
              <a:ext uri="{FF2B5EF4-FFF2-40B4-BE49-F238E27FC236}">
                <a16:creationId xmlns:a16="http://schemas.microsoft.com/office/drawing/2014/main" id="{F5ECCF98-9BC0-DE43-B212-D842957678B6}"/>
              </a:ext>
            </a:extLst>
          </p:cNvPr>
          <p:cNvCxnSpPr>
            <a:cxnSpLocks/>
            <a:endCxn id="9" idx="0"/>
          </p:cNvCxnSpPr>
          <p:nvPr/>
        </p:nvCxnSpPr>
        <p:spPr>
          <a:xfrm>
            <a:off x="2717031" y="2761017"/>
            <a:ext cx="3982847" cy="66798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F378B5-941F-BF4B-B9AE-BDF4FF517638}"/>
              </a:ext>
            </a:extLst>
          </p:cNvPr>
          <p:cNvPicPr>
            <a:picLocks noChangeAspect="1"/>
          </p:cNvPicPr>
          <p:nvPr/>
        </p:nvPicPr>
        <p:blipFill>
          <a:blip r:embed="rId9"/>
          <a:stretch>
            <a:fillRect/>
          </a:stretch>
        </p:blipFill>
        <p:spPr>
          <a:xfrm>
            <a:off x="793459" y="3399100"/>
            <a:ext cx="1098700" cy="1093419"/>
          </a:xfrm>
          <a:prstGeom prst="rect">
            <a:avLst/>
          </a:prstGeom>
        </p:spPr>
      </p:pic>
      <p:sp>
        <p:nvSpPr>
          <p:cNvPr id="33" name="TextBox 32">
            <a:extLst>
              <a:ext uri="{FF2B5EF4-FFF2-40B4-BE49-F238E27FC236}">
                <a16:creationId xmlns:a16="http://schemas.microsoft.com/office/drawing/2014/main" id="{3EFF86D8-B478-4444-8EAC-F77DEFD5CF4E}"/>
              </a:ext>
            </a:extLst>
          </p:cNvPr>
          <p:cNvSpPr txBox="1"/>
          <p:nvPr/>
        </p:nvSpPr>
        <p:spPr>
          <a:xfrm>
            <a:off x="4102429" y="2314456"/>
            <a:ext cx="1993572" cy="461665"/>
          </a:xfrm>
          <a:prstGeom prst="rect">
            <a:avLst/>
          </a:prstGeom>
          <a:noFill/>
        </p:spPr>
        <p:txBody>
          <a:bodyPr wrap="square" rtlCol="0">
            <a:spAutoFit/>
          </a:bodyPr>
          <a:lstStyle/>
          <a:p>
            <a:r>
              <a:rPr lang="en-US" sz="2400" dirty="0"/>
              <a:t>Channels</a:t>
            </a:r>
          </a:p>
        </p:txBody>
      </p:sp>
    </p:spTree>
    <p:extLst>
      <p:ext uri="{BB962C8B-B14F-4D97-AF65-F5344CB8AC3E}">
        <p14:creationId xmlns:p14="http://schemas.microsoft.com/office/powerpoint/2010/main" val="36339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4: Calling into our LUIS service (20 minutes)</a:t>
            </a:r>
          </a:p>
        </p:txBody>
      </p:sp>
    </p:spTree>
    <p:extLst>
      <p:ext uri="{BB962C8B-B14F-4D97-AF65-F5344CB8AC3E}">
        <p14:creationId xmlns:p14="http://schemas.microsoft.com/office/powerpoint/2010/main" val="284544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99F4-7531-6C4C-AF63-4E2AA167161C}"/>
              </a:ext>
            </a:extLst>
          </p:cNvPr>
          <p:cNvSpPr>
            <a:spLocks noGrp="1"/>
          </p:cNvSpPr>
          <p:nvPr>
            <p:ph type="title"/>
          </p:nvPr>
        </p:nvSpPr>
        <p:spPr/>
        <p:txBody>
          <a:bodyPr/>
          <a:lstStyle/>
          <a:p>
            <a:r>
              <a:rPr lang="en-US" dirty="0"/>
              <a:t>Anomaly Detector (Preview)</a:t>
            </a:r>
          </a:p>
        </p:txBody>
      </p:sp>
      <p:sp>
        <p:nvSpPr>
          <p:cNvPr id="4" name="Rectangle 3">
            <a:extLst>
              <a:ext uri="{FF2B5EF4-FFF2-40B4-BE49-F238E27FC236}">
                <a16:creationId xmlns:a16="http://schemas.microsoft.com/office/drawing/2014/main" id="{4B9D6D29-EF12-FF41-8E1F-FDAF16B8EE5F}"/>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Finds anomalies given data in a time series</a:t>
            </a:r>
          </a:p>
        </p:txBody>
      </p:sp>
      <p:sp>
        <p:nvSpPr>
          <p:cNvPr id="5" name="Rectangle 4">
            <a:extLst>
              <a:ext uri="{FF2B5EF4-FFF2-40B4-BE49-F238E27FC236}">
                <a16:creationId xmlns:a16="http://schemas.microsoft.com/office/drawing/2014/main" id="{4DB90B4B-A614-C644-8EED-6F0E3CBAC506}"/>
              </a:ext>
            </a:extLst>
          </p:cNvPr>
          <p:cNvSpPr/>
          <p:nvPr/>
        </p:nvSpPr>
        <p:spPr>
          <a:xfrm>
            <a:off x="406400" y="188725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Uses a Spectral Residual</a:t>
            </a:r>
          </a:p>
        </p:txBody>
      </p:sp>
      <p:sp>
        <p:nvSpPr>
          <p:cNvPr id="6" name="Rectangle 5">
            <a:extLst>
              <a:ext uri="{FF2B5EF4-FFF2-40B4-BE49-F238E27FC236}">
                <a16:creationId xmlns:a16="http://schemas.microsoft.com/office/drawing/2014/main" id="{BEBB4E4D-E531-4648-AAA3-78C0748ED659}"/>
              </a:ext>
            </a:extLst>
          </p:cNvPr>
          <p:cNvSpPr/>
          <p:nvPr/>
        </p:nvSpPr>
        <p:spPr>
          <a:xfrm>
            <a:off x="406400" y="2802373"/>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Three different things to use it for</a:t>
            </a:r>
          </a:p>
        </p:txBody>
      </p:sp>
      <p:sp>
        <p:nvSpPr>
          <p:cNvPr id="7" name="Rectangle 6">
            <a:extLst>
              <a:ext uri="{FF2B5EF4-FFF2-40B4-BE49-F238E27FC236}">
                <a16:creationId xmlns:a16="http://schemas.microsoft.com/office/drawing/2014/main" id="{B7C7413B-0BFE-B74F-AC77-5F40AEE9CF09}"/>
              </a:ext>
            </a:extLst>
          </p:cNvPr>
          <p:cNvSpPr/>
          <p:nvPr/>
        </p:nvSpPr>
        <p:spPr>
          <a:xfrm>
            <a:off x="1882588" y="3717488"/>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Is the latest point in a series an anomaly? (Real time monitoring)</a:t>
            </a:r>
          </a:p>
        </p:txBody>
      </p:sp>
      <p:sp>
        <p:nvSpPr>
          <p:cNvPr id="8" name="Rectangle 7">
            <a:extLst>
              <a:ext uri="{FF2B5EF4-FFF2-40B4-BE49-F238E27FC236}">
                <a16:creationId xmlns:a16="http://schemas.microsoft.com/office/drawing/2014/main" id="{7EDCCDDA-A535-664E-8041-509A29919CA4}"/>
              </a:ext>
            </a:extLst>
          </p:cNvPr>
          <p:cNvSpPr/>
          <p:nvPr/>
        </p:nvSpPr>
        <p:spPr>
          <a:xfrm>
            <a:off x="1882588" y="4586287"/>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Evaluate all points, check if all points in a range (Historical analysis)</a:t>
            </a:r>
          </a:p>
        </p:txBody>
      </p:sp>
      <p:sp>
        <p:nvSpPr>
          <p:cNvPr id="9" name="Rectangle 8">
            <a:extLst>
              <a:ext uri="{FF2B5EF4-FFF2-40B4-BE49-F238E27FC236}">
                <a16:creationId xmlns:a16="http://schemas.microsoft.com/office/drawing/2014/main" id="{6DDABF08-E22E-F941-B0AA-01DA46F668DF}"/>
              </a:ext>
            </a:extLst>
          </p:cNvPr>
          <p:cNvSpPr/>
          <p:nvPr/>
        </p:nvSpPr>
        <p:spPr>
          <a:xfrm>
            <a:off x="1882588" y="5455086"/>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Does a specific point signify a change? (REST ) (When did things go awry?)</a:t>
            </a:r>
          </a:p>
        </p:txBody>
      </p:sp>
      <p:pic>
        <p:nvPicPr>
          <p:cNvPr id="10" name="Picture 9">
            <a:extLst>
              <a:ext uri="{FF2B5EF4-FFF2-40B4-BE49-F238E27FC236}">
                <a16:creationId xmlns:a16="http://schemas.microsoft.com/office/drawing/2014/main" id="{A117FFAF-4D9F-5F45-81D2-CF9A4897FCD5}"/>
              </a:ext>
            </a:extLst>
          </p:cNvPr>
          <p:cNvPicPr>
            <a:picLocks noChangeAspect="1"/>
          </p:cNvPicPr>
          <p:nvPr/>
        </p:nvPicPr>
        <p:blipFill>
          <a:blip r:embed="rId2"/>
          <a:stretch>
            <a:fillRect/>
          </a:stretch>
        </p:blipFill>
        <p:spPr>
          <a:xfrm>
            <a:off x="8997950" y="1109087"/>
            <a:ext cx="3009900" cy="2006600"/>
          </a:xfrm>
          <a:prstGeom prst="rect">
            <a:avLst/>
          </a:prstGeom>
        </p:spPr>
      </p:pic>
    </p:spTree>
    <p:extLst>
      <p:ext uri="{BB962C8B-B14F-4D97-AF65-F5344CB8AC3E}">
        <p14:creationId xmlns:p14="http://schemas.microsoft.com/office/powerpoint/2010/main" val="785225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3FEB-6BAC-3546-B823-91618D925185}"/>
              </a:ext>
            </a:extLst>
          </p:cNvPr>
          <p:cNvSpPr>
            <a:spLocks noGrp="1"/>
          </p:cNvSpPr>
          <p:nvPr>
            <p:ph type="title"/>
          </p:nvPr>
        </p:nvSpPr>
        <p:spPr/>
        <p:txBody>
          <a:bodyPr/>
          <a:lstStyle/>
          <a:p>
            <a:r>
              <a:rPr lang="en-US" dirty="0"/>
              <a:t>How does it Work?</a:t>
            </a:r>
          </a:p>
        </p:txBody>
      </p:sp>
      <p:pic>
        <p:nvPicPr>
          <p:cNvPr id="5" name="Picture 4">
            <a:extLst>
              <a:ext uri="{FF2B5EF4-FFF2-40B4-BE49-F238E27FC236}">
                <a16:creationId xmlns:a16="http://schemas.microsoft.com/office/drawing/2014/main" id="{05CB6206-3701-C949-BE40-C7AAE9125B5D}"/>
              </a:ext>
            </a:extLst>
          </p:cNvPr>
          <p:cNvPicPr>
            <a:picLocks noChangeAspect="1"/>
          </p:cNvPicPr>
          <p:nvPr/>
        </p:nvPicPr>
        <p:blipFill>
          <a:blip r:embed="rId2"/>
          <a:stretch>
            <a:fillRect/>
          </a:stretch>
        </p:blipFill>
        <p:spPr>
          <a:xfrm>
            <a:off x="278494" y="2093322"/>
            <a:ext cx="11635012" cy="1903911"/>
          </a:xfrm>
          <a:prstGeom prst="rect">
            <a:avLst/>
          </a:prstGeom>
        </p:spPr>
      </p:pic>
      <p:sp>
        <p:nvSpPr>
          <p:cNvPr id="7" name="TextBox 6">
            <a:extLst>
              <a:ext uri="{FF2B5EF4-FFF2-40B4-BE49-F238E27FC236}">
                <a16:creationId xmlns:a16="http://schemas.microsoft.com/office/drawing/2014/main" id="{CF95D285-01A4-984D-A09A-1ABEED37913C}"/>
              </a:ext>
            </a:extLst>
          </p:cNvPr>
          <p:cNvSpPr txBox="1"/>
          <p:nvPr/>
        </p:nvSpPr>
        <p:spPr>
          <a:xfrm>
            <a:off x="4659085" y="1392918"/>
            <a:ext cx="2873829" cy="523220"/>
          </a:xfrm>
          <a:prstGeom prst="rect">
            <a:avLst/>
          </a:prstGeom>
          <a:noFill/>
        </p:spPr>
        <p:txBody>
          <a:bodyPr wrap="square" rtlCol="0">
            <a:spAutoFit/>
          </a:bodyPr>
          <a:lstStyle/>
          <a:p>
            <a:r>
              <a:rPr lang="en-US" sz="2800" dirty="0"/>
              <a:t>Spectral Residual</a:t>
            </a:r>
          </a:p>
        </p:txBody>
      </p:sp>
      <p:pic>
        <p:nvPicPr>
          <p:cNvPr id="8" name="Picture 7">
            <a:extLst>
              <a:ext uri="{FF2B5EF4-FFF2-40B4-BE49-F238E27FC236}">
                <a16:creationId xmlns:a16="http://schemas.microsoft.com/office/drawing/2014/main" id="{529B08CC-FF21-7141-818A-0AE91DBBF42F}"/>
              </a:ext>
            </a:extLst>
          </p:cNvPr>
          <p:cNvPicPr>
            <a:picLocks noChangeAspect="1"/>
          </p:cNvPicPr>
          <p:nvPr/>
        </p:nvPicPr>
        <p:blipFill>
          <a:blip r:embed="rId3"/>
          <a:stretch>
            <a:fillRect/>
          </a:stretch>
        </p:blipFill>
        <p:spPr>
          <a:xfrm>
            <a:off x="-28400" y="1984103"/>
            <a:ext cx="12220400" cy="2889794"/>
          </a:xfrm>
          <a:prstGeom prst="rect">
            <a:avLst/>
          </a:prstGeom>
        </p:spPr>
      </p:pic>
    </p:spTree>
    <p:extLst>
      <p:ext uri="{BB962C8B-B14F-4D97-AF65-F5344CB8AC3E}">
        <p14:creationId xmlns:p14="http://schemas.microsoft.com/office/powerpoint/2010/main" val="7796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9D47-1FB5-F04B-9D1F-26F1B6E9C899}"/>
              </a:ext>
            </a:extLst>
          </p:cNvPr>
          <p:cNvSpPr>
            <a:spLocks noGrp="1"/>
          </p:cNvSpPr>
          <p:nvPr>
            <p:ph type="title"/>
          </p:nvPr>
        </p:nvSpPr>
        <p:spPr/>
        <p:txBody>
          <a:bodyPr/>
          <a:lstStyle/>
          <a:p>
            <a:r>
              <a:rPr lang="en-US" dirty="0"/>
              <a:t>Anomaly Detector Advantages / Usages</a:t>
            </a:r>
          </a:p>
        </p:txBody>
      </p:sp>
      <p:sp>
        <p:nvSpPr>
          <p:cNvPr id="5" name="Rectangle 4">
            <a:extLst>
              <a:ext uri="{FF2B5EF4-FFF2-40B4-BE49-F238E27FC236}">
                <a16:creationId xmlns:a16="http://schemas.microsoft.com/office/drawing/2014/main" id="{1A13005E-4747-0A4F-85C0-C244A627ACB1}"/>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Unsupervised Learning </a:t>
            </a:r>
          </a:p>
        </p:txBody>
      </p:sp>
      <p:sp>
        <p:nvSpPr>
          <p:cNvPr id="8" name="Rectangle 7">
            <a:extLst>
              <a:ext uri="{FF2B5EF4-FFF2-40B4-BE49-F238E27FC236}">
                <a16:creationId xmlns:a16="http://schemas.microsoft.com/office/drawing/2014/main" id="{825E48CD-8612-3B4D-A9C4-5C464EF14944}"/>
              </a:ext>
            </a:extLst>
          </p:cNvPr>
          <p:cNvSpPr/>
          <p:nvPr/>
        </p:nvSpPr>
        <p:spPr>
          <a:xfrm>
            <a:off x="406400" y="1907362"/>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Takes almost any time/numeric pairs regardless of nature of series</a:t>
            </a:r>
          </a:p>
        </p:txBody>
      </p:sp>
      <p:sp>
        <p:nvSpPr>
          <p:cNvPr id="9" name="Rectangle 8">
            <a:extLst>
              <a:ext uri="{FF2B5EF4-FFF2-40B4-BE49-F238E27FC236}">
                <a16:creationId xmlns:a16="http://schemas.microsoft.com/office/drawing/2014/main" id="{BD255545-4B64-7645-9812-3E944D31C922}"/>
              </a:ext>
            </a:extLst>
          </p:cNvPr>
          <p:cNvSpPr/>
          <p:nvPr/>
        </p:nvSpPr>
        <p:spPr>
          <a:xfrm>
            <a:off x="445032" y="2802373"/>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Low time/CPU results</a:t>
            </a:r>
          </a:p>
        </p:txBody>
      </p:sp>
      <p:pic>
        <p:nvPicPr>
          <p:cNvPr id="10" name="Picture 9">
            <a:extLst>
              <a:ext uri="{FF2B5EF4-FFF2-40B4-BE49-F238E27FC236}">
                <a16:creationId xmlns:a16="http://schemas.microsoft.com/office/drawing/2014/main" id="{8BCC856A-7875-DE4C-B146-F9BEF31324D7}"/>
              </a:ext>
            </a:extLst>
          </p:cNvPr>
          <p:cNvPicPr>
            <a:picLocks noChangeAspect="1"/>
          </p:cNvPicPr>
          <p:nvPr/>
        </p:nvPicPr>
        <p:blipFill>
          <a:blip r:embed="rId2"/>
          <a:stretch>
            <a:fillRect/>
          </a:stretch>
        </p:blipFill>
        <p:spPr>
          <a:xfrm>
            <a:off x="445032" y="3429000"/>
            <a:ext cx="8100011" cy="2527663"/>
          </a:xfrm>
          <a:prstGeom prst="rect">
            <a:avLst/>
          </a:prstGeom>
        </p:spPr>
      </p:pic>
      <p:sp>
        <p:nvSpPr>
          <p:cNvPr id="11" name="Rectangle 10">
            <a:extLst>
              <a:ext uri="{FF2B5EF4-FFF2-40B4-BE49-F238E27FC236}">
                <a16:creationId xmlns:a16="http://schemas.microsoft.com/office/drawing/2014/main" id="{D1014C6F-896C-EA46-BCF6-F2B1505A3CF0}"/>
              </a:ext>
            </a:extLst>
          </p:cNvPr>
          <p:cNvSpPr/>
          <p:nvPr/>
        </p:nvSpPr>
        <p:spPr>
          <a:xfrm>
            <a:off x="4005941" y="7705209"/>
            <a:ext cx="319318" cy="369332"/>
          </a:xfrm>
          <a:prstGeom prst="rect">
            <a:avLst/>
          </a:prstGeom>
        </p:spPr>
        <p:txBody>
          <a:bodyPr wrap="none">
            <a:spAutoFit/>
          </a:bodyPr>
          <a:lstStyle/>
          <a:p>
            <a:r>
              <a:rPr lang="en-US" dirty="0">
                <a:hlinkClick r:id="rId3"/>
              </a:rPr>
              <a:t>&gt;</a:t>
            </a:r>
            <a:endParaRPr lang="en-US" dirty="0"/>
          </a:p>
        </p:txBody>
      </p:sp>
    </p:spTree>
    <p:extLst>
      <p:ext uri="{BB962C8B-B14F-4D97-AF65-F5344CB8AC3E}">
        <p14:creationId xmlns:p14="http://schemas.microsoft.com/office/powerpoint/2010/main" val="108939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5: Using the Anomaly Detector (25 minutes)</a:t>
            </a:r>
          </a:p>
        </p:txBody>
      </p:sp>
    </p:spTree>
    <p:extLst>
      <p:ext uri="{BB962C8B-B14F-4D97-AF65-F5344CB8AC3E}">
        <p14:creationId xmlns:p14="http://schemas.microsoft.com/office/powerpoint/2010/main" val="8165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Direct Statistical Models - Linear Regression</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sp>
        <p:nvSpPr>
          <p:cNvPr id="8" name="TextBox 7">
            <a:extLst>
              <a:ext uri="{FF2B5EF4-FFF2-40B4-BE49-F238E27FC236}">
                <a16:creationId xmlns:a16="http://schemas.microsoft.com/office/drawing/2014/main" id="{A78927BB-B608-2948-B3E2-EE0F7F0C0DDC}"/>
              </a:ext>
            </a:extLst>
          </p:cNvPr>
          <p:cNvSpPr txBox="1"/>
          <p:nvPr/>
        </p:nvSpPr>
        <p:spPr>
          <a:xfrm>
            <a:off x="5125996" y="5687666"/>
            <a:ext cx="1806146" cy="523220"/>
          </a:xfrm>
          <a:prstGeom prst="rect">
            <a:avLst/>
          </a:prstGeom>
          <a:noFill/>
        </p:spPr>
        <p:txBody>
          <a:bodyPr wrap="square" rtlCol="0">
            <a:spAutoFit/>
          </a:bodyPr>
          <a:lstStyle/>
          <a:p>
            <a:r>
              <a:rPr lang="en-US" sz="2800" b="1" dirty="0"/>
              <a:t>y = mx + b</a:t>
            </a:r>
          </a:p>
        </p:txBody>
      </p:sp>
    </p:spTree>
    <p:extLst>
      <p:ext uri="{BB962C8B-B14F-4D97-AF65-F5344CB8AC3E}">
        <p14:creationId xmlns:p14="http://schemas.microsoft.com/office/powerpoint/2010/main" val="4128239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0032-9A71-7E42-A3FD-13CF4915D50F}"/>
              </a:ext>
            </a:extLst>
          </p:cNvPr>
          <p:cNvSpPr>
            <a:spLocks noGrp="1"/>
          </p:cNvSpPr>
          <p:nvPr>
            <p:ph type="title"/>
          </p:nvPr>
        </p:nvSpPr>
        <p:spPr/>
        <p:txBody>
          <a:bodyPr/>
          <a:lstStyle/>
          <a:p>
            <a:r>
              <a:rPr lang="en-US" dirty="0"/>
              <a:t>How is this figured out?</a:t>
            </a:r>
          </a:p>
        </p:txBody>
      </p:sp>
      <p:pic>
        <p:nvPicPr>
          <p:cNvPr id="5" name="Picture 4" descr="A screenshot of a computer&#10;&#10;Description automatically generated">
            <a:extLst>
              <a:ext uri="{FF2B5EF4-FFF2-40B4-BE49-F238E27FC236}">
                <a16:creationId xmlns:a16="http://schemas.microsoft.com/office/drawing/2014/main" id="{D5A21B4E-4964-5F45-8538-283A261F9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354" y="1030931"/>
            <a:ext cx="9245600" cy="4178300"/>
          </a:xfrm>
          <a:prstGeom prst="rect">
            <a:avLst/>
          </a:prstGeom>
        </p:spPr>
      </p:pic>
      <p:cxnSp>
        <p:nvCxnSpPr>
          <p:cNvPr id="7" name="Straight Connector 6">
            <a:extLst>
              <a:ext uri="{FF2B5EF4-FFF2-40B4-BE49-F238E27FC236}">
                <a16:creationId xmlns:a16="http://schemas.microsoft.com/office/drawing/2014/main" id="{5767B2DA-830D-DE48-81BA-AAE0524E9595}"/>
              </a:ext>
            </a:extLst>
          </p:cNvPr>
          <p:cNvCxnSpPr>
            <a:cxnSpLocks/>
          </p:cNvCxnSpPr>
          <p:nvPr/>
        </p:nvCxnSpPr>
        <p:spPr>
          <a:xfrm flipV="1">
            <a:off x="3076833" y="3886715"/>
            <a:ext cx="6170141" cy="116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FDBBFA-03B8-4840-9218-07171D2FDC2C}"/>
              </a:ext>
            </a:extLst>
          </p:cNvPr>
          <p:cNvCxnSpPr/>
          <p:nvPr/>
        </p:nvCxnSpPr>
        <p:spPr>
          <a:xfrm flipV="1">
            <a:off x="3089190" y="3144795"/>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8A25AE-3BDC-4846-90C6-A4A6AC7B2EAE}"/>
              </a:ext>
            </a:extLst>
          </p:cNvPr>
          <p:cNvCxnSpPr>
            <a:cxnSpLocks/>
          </p:cNvCxnSpPr>
          <p:nvPr/>
        </p:nvCxnSpPr>
        <p:spPr>
          <a:xfrm flipV="1">
            <a:off x="4341342" y="3272481"/>
            <a:ext cx="0" cy="71875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C9560-5615-A34F-AA4B-072470F31699}"/>
              </a:ext>
            </a:extLst>
          </p:cNvPr>
          <p:cNvCxnSpPr/>
          <p:nvPr/>
        </p:nvCxnSpPr>
        <p:spPr>
          <a:xfrm flipV="1">
            <a:off x="5577017" y="3120081"/>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C93C70-FCA7-BE42-B99D-489930F4055E}"/>
              </a:ext>
            </a:extLst>
          </p:cNvPr>
          <p:cNvCxnSpPr/>
          <p:nvPr/>
        </p:nvCxnSpPr>
        <p:spPr>
          <a:xfrm flipV="1">
            <a:off x="6800336" y="3089189"/>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C4CE3C-24F5-0E4F-AF2F-2FF8E35BF57A}"/>
              </a:ext>
            </a:extLst>
          </p:cNvPr>
          <p:cNvCxnSpPr>
            <a:cxnSpLocks/>
          </p:cNvCxnSpPr>
          <p:nvPr/>
        </p:nvCxnSpPr>
        <p:spPr>
          <a:xfrm flipV="1">
            <a:off x="8023654" y="2991365"/>
            <a:ext cx="0" cy="94426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EAB862-AA54-4744-99DE-0EFB68EB27AE}"/>
              </a:ext>
            </a:extLst>
          </p:cNvPr>
          <p:cNvCxnSpPr/>
          <p:nvPr/>
        </p:nvCxnSpPr>
        <p:spPr>
          <a:xfrm flipV="1">
            <a:off x="9246974" y="3040277"/>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BDECFD-00AE-204A-9DB1-A797B117EED8}"/>
              </a:ext>
            </a:extLst>
          </p:cNvPr>
          <p:cNvCxnSpPr>
            <a:cxnSpLocks/>
          </p:cNvCxnSpPr>
          <p:nvPr/>
        </p:nvCxnSpPr>
        <p:spPr>
          <a:xfrm flipV="1">
            <a:off x="3076832" y="1952711"/>
            <a:ext cx="6170142" cy="2260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3B1163-9BFE-7643-BC18-032F7B523E8D}"/>
              </a:ext>
            </a:extLst>
          </p:cNvPr>
          <p:cNvCxnSpPr>
            <a:cxnSpLocks/>
          </p:cNvCxnSpPr>
          <p:nvPr/>
        </p:nvCxnSpPr>
        <p:spPr>
          <a:xfrm flipV="1">
            <a:off x="9246974" y="1952711"/>
            <a:ext cx="0" cy="113047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D8AF25-E461-D44C-9500-F83769B9F615}"/>
              </a:ext>
            </a:extLst>
          </p:cNvPr>
          <p:cNvCxnSpPr>
            <a:cxnSpLocks/>
          </p:cNvCxnSpPr>
          <p:nvPr/>
        </p:nvCxnSpPr>
        <p:spPr>
          <a:xfrm flipV="1">
            <a:off x="8023654" y="2421924"/>
            <a:ext cx="0" cy="56944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B92D26-42AC-504E-AEE4-82A1120F3240}"/>
              </a:ext>
            </a:extLst>
          </p:cNvPr>
          <p:cNvCxnSpPr>
            <a:cxnSpLocks/>
          </p:cNvCxnSpPr>
          <p:nvPr/>
        </p:nvCxnSpPr>
        <p:spPr>
          <a:xfrm flipV="1">
            <a:off x="6800336" y="2842054"/>
            <a:ext cx="0" cy="278027"/>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8B97F-2613-D140-8D33-5828235D51F8}"/>
              </a:ext>
            </a:extLst>
          </p:cNvPr>
          <p:cNvCxnSpPr>
            <a:cxnSpLocks/>
          </p:cNvCxnSpPr>
          <p:nvPr/>
        </p:nvCxnSpPr>
        <p:spPr>
          <a:xfrm flipV="1">
            <a:off x="5577017" y="3120081"/>
            <a:ext cx="0" cy="19564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78D9B7-153F-AB4E-A0A8-719C72FF9F82}"/>
              </a:ext>
            </a:extLst>
          </p:cNvPr>
          <p:cNvCxnSpPr>
            <a:cxnSpLocks/>
          </p:cNvCxnSpPr>
          <p:nvPr/>
        </p:nvCxnSpPr>
        <p:spPr>
          <a:xfrm flipV="1">
            <a:off x="4337225" y="3272481"/>
            <a:ext cx="0" cy="48500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168147-CA2F-D84D-A674-5BCE0A6E6C49}"/>
              </a:ext>
            </a:extLst>
          </p:cNvPr>
          <p:cNvCxnSpPr>
            <a:cxnSpLocks/>
          </p:cNvCxnSpPr>
          <p:nvPr/>
        </p:nvCxnSpPr>
        <p:spPr>
          <a:xfrm flipV="1">
            <a:off x="3088556" y="3144795"/>
            <a:ext cx="0" cy="106885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E79CCC-04B6-964B-83D5-7D899F4222C1}"/>
              </a:ext>
            </a:extLst>
          </p:cNvPr>
          <p:cNvCxnSpPr>
            <a:cxnSpLocks/>
          </p:cNvCxnSpPr>
          <p:nvPr/>
        </p:nvCxnSpPr>
        <p:spPr>
          <a:xfrm flipV="1">
            <a:off x="3101546" y="2938935"/>
            <a:ext cx="6145428" cy="333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CF07B3-B2FB-534F-998A-9BEAC5F7B93D}"/>
              </a:ext>
            </a:extLst>
          </p:cNvPr>
          <p:cNvCxnSpPr>
            <a:cxnSpLocks/>
          </p:cNvCxnSpPr>
          <p:nvPr/>
        </p:nvCxnSpPr>
        <p:spPr>
          <a:xfrm flipV="1">
            <a:off x="3112135" y="3144796"/>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7247CD-B127-9B41-8FEE-BD91298D607C}"/>
              </a:ext>
            </a:extLst>
          </p:cNvPr>
          <p:cNvCxnSpPr>
            <a:cxnSpLocks/>
          </p:cNvCxnSpPr>
          <p:nvPr/>
        </p:nvCxnSpPr>
        <p:spPr>
          <a:xfrm flipV="1">
            <a:off x="4336883" y="3206262"/>
            <a:ext cx="0" cy="662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77BCF2-6866-DA48-8A7A-1D577EDCCE90}"/>
              </a:ext>
            </a:extLst>
          </p:cNvPr>
          <p:cNvCxnSpPr>
            <a:cxnSpLocks/>
          </p:cNvCxnSpPr>
          <p:nvPr/>
        </p:nvCxnSpPr>
        <p:spPr>
          <a:xfrm flipV="1">
            <a:off x="5576675" y="3083182"/>
            <a:ext cx="0" cy="3586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E6EFD2-07D9-164B-B713-32DE351C43E8}"/>
              </a:ext>
            </a:extLst>
          </p:cNvPr>
          <p:cNvCxnSpPr>
            <a:cxnSpLocks/>
          </p:cNvCxnSpPr>
          <p:nvPr/>
        </p:nvCxnSpPr>
        <p:spPr>
          <a:xfrm flipV="1">
            <a:off x="6800336" y="3040277"/>
            <a:ext cx="0" cy="6083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889DF13-3191-E942-9FF3-542A110F0DB3}"/>
              </a:ext>
            </a:extLst>
          </p:cNvPr>
          <p:cNvCxnSpPr>
            <a:cxnSpLocks/>
          </p:cNvCxnSpPr>
          <p:nvPr/>
        </p:nvCxnSpPr>
        <p:spPr>
          <a:xfrm flipV="1">
            <a:off x="9246632" y="2927522"/>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How about this point?</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cxnSp>
        <p:nvCxnSpPr>
          <p:cNvPr id="4" name="Straight Connector 3">
            <a:extLst>
              <a:ext uri="{FF2B5EF4-FFF2-40B4-BE49-F238E27FC236}">
                <a16:creationId xmlns:a16="http://schemas.microsoft.com/office/drawing/2014/main" id="{519B3AB2-6574-6446-9CC8-3DCD5C390001}"/>
              </a:ext>
            </a:extLst>
          </p:cNvPr>
          <p:cNvCxnSpPr>
            <a:cxnSpLocks/>
          </p:cNvCxnSpPr>
          <p:nvPr/>
        </p:nvCxnSpPr>
        <p:spPr>
          <a:xfrm flipV="1">
            <a:off x="9223899" y="3273468"/>
            <a:ext cx="924271" cy="3790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85F2C5-BF77-5647-81DB-37D988FF51A8}"/>
              </a:ext>
            </a:extLst>
          </p:cNvPr>
          <p:cNvSpPr/>
          <p:nvPr/>
        </p:nvSpPr>
        <p:spPr>
          <a:xfrm>
            <a:off x="10116855" y="2273604"/>
            <a:ext cx="62630" cy="58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9B19881-1062-9349-9178-CB83BFBCD4E0}"/>
              </a:ext>
            </a:extLst>
          </p:cNvPr>
          <p:cNvCxnSpPr>
            <a:stCxn id="9" idx="4"/>
          </p:cNvCxnSpPr>
          <p:nvPr/>
        </p:nvCxnSpPr>
        <p:spPr>
          <a:xfrm>
            <a:off x="10148170" y="2332059"/>
            <a:ext cx="0" cy="9414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A57A1-DDD6-F84C-8AF1-693E8E03AEF9}"/>
              </a:ext>
            </a:extLst>
          </p:cNvPr>
          <p:cNvSpPr txBox="1"/>
          <p:nvPr/>
        </p:nvSpPr>
        <p:spPr>
          <a:xfrm>
            <a:off x="5027966" y="5629275"/>
            <a:ext cx="2238375" cy="369332"/>
          </a:xfrm>
          <a:prstGeom prst="rect">
            <a:avLst/>
          </a:prstGeom>
          <a:noFill/>
        </p:spPr>
        <p:txBody>
          <a:bodyPr wrap="square" rtlCol="0">
            <a:spAutoFit/>
          </a:bodyPr>
          <a:lstStyle/>
          <a:p>
            <a:r>
              <a:rPr lang="en-US" dirty="0"/>
              <a:t>Standard Deviation</a:t>
            </a:r>
          </a:p>
        </p:txBody>
      </p:sp>
    </p:spTree>
    <p:extLst>
      <p:ext uri="{BB962C8B-B14F-4D97-AF65-F5344CB8AC3E}">
        <p14:creationId xmlns:p14="http://schemas.microsoft.com/office/powerpoint/2010/main" val="22998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0DD1-7993-2A4A-B7AE-1B5FF064D310}"/>
              </a:ext>
            </a:extLst>
          </p:cNvPr>
          <p:cNvSpPr>
            <a:spLocks noGrp="1"/>
          </p:cNvSpPr>
          <p:nvPr>
            <p:ph type="title"/>
          </p:nvPr>
        </p:nvSpPr>
        <p:spPr/>
        <p:txBody>
          <a:bodyPr/>
          <a:lstStyle/>
          <a:p>
            <a:r>
              <a:rPr lang="en-US" dirty="0"/>
              <a:t>When did a trend change?</a:t>
            </a:r>
          </a:p>
        </p:txBody>
      </p:sp>
      <p:pic>
        <p:nvPicPr>
          <p:cNvPr id="5" name="Content Placeholder 4" descr="A picture containing text, kitchen, white, large&#10;&#10;Description automatically generated">
            <a:extLst>
              <a:ext uri="{FF2B5EF4-FFF2-40B4-BE49-F238E27FC236}">
                <a16:creationId xmlns:a16="http://schemas.microsoft.com/office/drawing/2014/main" id="{5EE837D8-6BBB-2F4B-881E-B2AF9FE887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107" y="1093390"/>
            <a:ext cx="8929786" cy="4671219"/>
          </a:xfrm>
        </p:spPr>
      </p:pic>
    </p:spTree>
    <p:extLst>
      <p:ext uri="{BB962C8B-B14F-4D97-AF65-F5344CB8AC3E}">
        <p14:creationId xmlns:p14="http://schemas.microsoft.com/office/powerpoint/2010/main" val="34275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10407</TotalTime>
  <Words>1398</Words>
  <Application>Microsoft Macintosh PowerPoint</Application>
  <PresentationFormat>Widescreen</PresentationFormat>
  <Paragraphs>270</Paragraphs>
  <Slides>45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lpstr>PowerPoint Presentation</vt:lpstr>
      <vt:lpstr>Conversational UIs - Text</vt:lpstr>
      <vt:lpstr>When to use language understanding?</vt:lpstr>
      <vt:lpstr>Simple Model Using Azure Luis</vt:lpstr>
      <vt:lpstr>Key Concepts</vt:lpstr>
      <vt:lpstr>LUIS Model Development</vt:lpstr>
      <vt:lpstr>Bots and natural language</vt:lpstr>
      <vt:lpstr>PowerPoint Presentation</vt:lpstr>
      <vt:lpstr>PowerPoint Presentation</vt:lpstr>
      <vt:lpstr>Communicating with LUIS</vt:lpstr>
      <vt:lpstr>Expanding Our Simple Model</vt:lpstr>
      <vt:lpstr>Outside of Our Custom App</vt:lpstr>
      <vt:lpstr>PowerPoint Presentation</vt:lpstr>
      <vt:lpstr>Anomaly Detector (Preview)</vt:lpstr>
      <vt:lpstr>How does it Work?</vt:lpstr>
      <vt:lpstr>Anomaly Detector Advantages / Usages</vt:lpstr>
      <vt:lpstr>PowerPoint Presentation</vt:lpstr>
      <vt:lpstr>PowerPoint Presentation</vt:lpstr>
      <vt:lpstr>Direct Statistical Models - Linear Regression</vt:lpstr>
      <vt:lpstr>How is this figured out?</vt:lpstr>
      <vt:lpstr>How about this point?</vt:lpstr>
      <vt:lpstr>When did a trend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35</cp:revision>
  <dcterms:created xsi:type="dcterms:W3CDTF">1601-01-01T00:00:00Z</dcterms:created>
  <dcterms:modified xsi:type="dcterms:W3CDTF">2019-11-16T06:18:29Z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